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9" r:id="rId2"/>
    <p:sldMasterId id="2147483713" r:id="rId3"/>
    <p:sldMasterId id="2147483778" r:id="rId4"/>
  </p:sldMasterIdLst>
  <p:notesMasterIdLst>
    <p:notesMasterId r:id="rId53"/>
  </p:notesMasterIdLst>
  <p:sldIdLst>
    <p:sldId id="256" r:id="rId5"/>
    <p:sldId id="654" r:id="rId6"/>
    <p:sldId id="714" r:id="rId7"/>
    <p:sldId id="725" r:id="rId8"/>
    <p:sldId id="726" r:id="rId9"/>
    <p:sldId id="649" r:id="rId10"/>
    <p:sldId id="650" r:id="rId11"/>
    <p:sldId id="640" r:id="rId12"/>
    <p:sldId id="641" r:id="rId13"/>
    <p:sldId id="642" r:id="rId14"/>
    <p:sldId id="645" r:id="rId15"/>
    <p:sldId id="653" r:id="rId16"/>
    <p:sldId id="715" r:id="rId17"/>
    <p:sldId id="724" r:id="rId18"/>
    <p:sldId id="727" r:id="rId19"/>
    <p:sldId id="730" r:id="rId20"/>
    <p:sldId id="731" r:id="rId21"/>
    <p:sldId id="732" r:id="rId22"/>
    <p:sldId id="733" r:id="rId23"/>
    <p:sldId id="734" r:id="rId24"/>
    <p:sldId id="720" r:id="rId25"/>
    <p:sldId id="721" r:id="rId26"/>
    <p:sldId id="729" r:id="rId27"/>
    <p:sldId id="624" r:id="rId28"/>
    <p:sldId id="625" r:id="rId29"/>
    <p:sldId id="626" r:id="rId30"/>
    <p:sldId id="684" r:id="rId31"/>
    <p:sldId id="750" r:id="rId32"/>
    <p:sldId id="657" r:id="rId33"/>
    <p:sldId id="658" r:id="rId34"/>
    <p:sldId id="659" r:id="rId35"/>
    <p:sldId id="660" r:id="rId36"/>
    <p:sldId id="685" r:id="rId37"/>
    <p:sldId id="683" r:id="rId38"/>
    <p:sldId id="693" r:id="rId39"/>
    <p:sldId id="736" r:id="rId40"/>
    <p:sldId id="737" r:id="rId41"/>
    <p:sldId id="738" r:id="rId42"/>
    <p:sldId id="739" r:id="rId43"/>
    <p:sldId id="740" r:id="rId44"/>
    <p:sldId id="742" r:id="rId45"/>
    <p:sldId id="743" r:id="rId46"/>
    <p:sldId id="744" r:id="rId47"/>
    <p:sldId id="745" r:id="rId48"/>
    <p:sldId id="748" r:id="rId49"/>
    <p:sldId id="746" r:id="rId50"/>
    <p:sldId id="747" r:id="rId51"/>
    <p:sldId id="7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2600"/>
    <a:srgbClr val="E92201"/>
    <a:srgbClr val="F7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D12A75-AE26-4031-9935-B0FEDDC20021}" v="2" dt="2019-12-05T15:07:49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3720"/>
  </p:normalViewPr>
  <p:slideViewPr>
    <p:cSldViewPr snapToGrid="0" snapToObjects="1">
      <p:cViewPr varScale="1">
        <p:scale>
          <a:sx n="67" d="100"/>
          <a:sy n="67" d="100"/>
        </p:scale>
        <p:origin x="12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 Chatterjee" userId="e319355b-c595-49c7-b629-a4cc5ae135f0" providerId="ADAL" clId="{36D12A75-AE26-4031-9935-B0FEDDC20021}"/>
    <pc:docChg chg="modSld">
      <pc:chgData name="Siddharth Chatterjee" userId="e319355b-c595-49c7-b629-a4cc5ae135f0" providerId="ADAL" clId="{36D12A75-AE26-4031-9935-B0FEDDC20021}" dt="2019-12-05T15:07:49.958" v="1" actId="20577"/>
      <pc:docMkLst>
        <pc:docMk/>
      </pc:docMkLst>
      <pc:sldChg chg="modSp modAnim">
        <pc:chgData name="Siddharth Chatterjee" userId="e319355b-c595-49c7-b629-a4cc5ae135f0" providerId="ADAL" clId="{36D12A75-AE26-4031-9935-B0FEDDC20021}" dt="2019-12-05T15:07:49.958" v="1" actId="20577"/>
        <pc:sldMkLst>
          <pc:docMk/>
          <pc:sldMk cId="2076589397" sldId="747"/>
        </pc:sldMkLst>
        <pc:spChg chg="mod">
          <ac:chgData name="Siddharth Chatterjee" userId="e319355b-c595-49c7-b629-a4cc5ae135f0" providerId="ADAL" clId="{36D12A75-AE26-4031-9935-B0FEDDC20021}" dt="2019-12-05T15:07:49.958" v="1" actId="20577"/>
          <ac:spMkLst>
            <pc:docMk/>
            <pc:sldMk cId="2076589397" sldId="74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A5188-04A8-DA49-9312-ADFCED0E201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B110B-B80C-7F42-A31A-1A363AC2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0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4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1A60-7FC7-2B4C-9212-DE82D9409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91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field of AI was born 50 years ago. Today we are in second incarnation of AI supported by big data and cloud computing. </a:t>
            </a:r>
          </a:p>
          <a:p>
            <a:endParaRPr lang="en-US" baseline="0" dirty="0"/>
          </a:p>
          <a:p>
            <a:r>
              <a:rPr lang="en-US" baseline="0" dirty="0"/>
              <a:t>Today AI can do things that we could not have imagined 20 years ago! It can play chess and no human on the planet can play better than a machine. No human on the planet can play Jeopardy better than a machine and recently an AI program even beat the best human Go player. </a:t>
            </a:r>
          </a:p>
          <a:p>
            <a:endParaRPr lang="en-US" baseline="0" dirty="0"/>
          </a:p>
          <a:p>
            <a:r>
              <a:rPr lang="en-US" baseline="0" dirty="0"/>
              <a:t>But is AI only good for beating humans at our own games? Can it do something more useful? </a:t>
            </a:r>
          </a:p>
          <a:p>
            <a:endParaRPr lang="en-US" baseline="0" dirty="0"/>
          </a:p>
          <a:p>
            <a:r>
              <a:rPr lang="en-US" baseline="0" dirty="0"/>
              <a:t>These games are the field in which new AI algorithms are created and perfected. But using these algorithms we can do a lot more. </a:t>
            </a:r>
          </a:p>
          <a:p>
            <a:endParaRPr lang="en-US" baseline="0" dirty="0"/>
          </a:p>
          <a:p>
            <a:r>
              <a:rPr lang="en-US" baseline="0" dirty="0"/>
              <a:t>For example, within a few years, we will see self driving cars on the roads, we might see drones delivering packets for E-commerce services. </a:t>
            </a:r>
          </a:p>
          <a:p>
            <a:endParaRPr lang="en-US" baseline="0" dirty="0"/>
          </a:p>
          <a:p>
            <a:r>
              <a:rPr lang="en-US" baseline="0" dirty="0"/>
              <a:t>Not only that AI is also getting into the “creative” aspects and recently it was shown that deep networks can actually draw beautiful paintings as well! </a:t>
            </a:r>
          </a:p>
          <a:p>
            <a:endParaRPr lang="en-US" baseline="0" dirty="0"/>
          </a:p>
          <a:p>
            <a:r>
              <a:rPr lang="en-US" baseline="0" dirty="0"/>
              <a:t>So we are seeing the emergence of AI today like never before.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9FCAE-E315-4D33-BF5B-A6A09D7B7797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27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66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3D28D6-6FE4-454F-AF02-456A1B0D8133}" type="slidenum">
              <a:rPr lang="en-US" smtClean="0">
                <a:solidFill>
                  <a:prstClr val="black"/>
                </a:solidFill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prstClr val="black"/>
              </a:solidFill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556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1B110B-B80C-7F42-A31A-1A363AC2443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7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7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93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35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498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971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51497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74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700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86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480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481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72589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32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481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369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87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CD18-686B-47A9-AFD5-66CE5FA52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70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54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678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829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3819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66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2763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06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0377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88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095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353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20181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75834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810661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51215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5599" y="49213"/>
            <a:ext cx="114983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73612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CD18-686B-47A9-AFD5-66CE5FA52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85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684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511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504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47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459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261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7308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4650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7000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0228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828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5CD18-686B-47A9-AFD5-66CE5FA52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67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1390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506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65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575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2945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836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602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158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13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222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71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78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3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A4104-DD34-684A-A832-8CD08E282BF7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37F7-0CD7-0C48-8154-508AF642E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7" r:id="rId13"/>
    <p:sldLayoutId id="2147483668" r:id="rId14"/>
    <p:sldLayoutId id="2147483669" r:id="rId15"/>
    <p:sldLayoutId id="2147483670" r:id="rId16"/>
    <p:sldLayoutId id="2147483790" r:id="rId17"/>
    <p:sldLayoutId id="2147483791" r:id="rId18"/>
    <p:sldLayoutId id="214748379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8640"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864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37" r:id="rId12"/>
    <p:sldLayoutId id="2147483738" r:id="rId13"/>
    <p:sldLayoutId id="2147483739" r:id="rId14"/>
    <p:sldLayoutId id="2147483740" r:id="rId15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8640"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864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1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A2F6E527-4130-074B-BB5D-C890FF85E36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8640"/>
              <a:t>12/5/2019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640"/>
            <a:fld id="{D56CA517-33E6-B743-A256-8785B07A251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4864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47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948" y="490638"/>
            <a:ext cx="11064240" cy="2541713"/>
          </a:xfrm>
        </p:spPr>
        <p:txBody>
          <a:bodyPr>
            <a:normAutofit/>
          </a:bodyPr>
          <a:lstStyle/>
          <a:p>
            <a:r>
              <a:rPr lang="en-US" dirty="0"/>
              <a:t>Data Mining 2</a:t>
            </a:r>
            <a:br>
              <a:rPr lang="en-US" dirty="0"/>
            </a:br>
            <a:r>
              <a:rPr lang="en-US" sz="8000" b="1" dirty="0"/>
              <a:t>Supervised Learning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6068" y="3503560"/>
            <a:ext cx="9144000" cy="2942960"/>
          </a:xfrm>
        </p:spPr>
        <p:txBody>
          <a:bodyPr>
            <a:normAutofit/>
          </a:bodyPr>
          <a:lstStyle/>
          <a:p>
            <a:r>
              <a:rPr lang="en-US" sz="7100" b="1" dirty="0">
                <a:solidFill>
                  <a:srgbClr val="C00000"/>
                </a:solidFill>
              </a:rPr>
              <a:t>CLASS OVERVIEW</a:t>
            </a:r>
          </a:p>
          <a:p>
            <a:endParaRPr lang="en-US" sz="3600" dirty="0"/>
          </a:p>
          <a:p>
            <a:r>
              <a:rPr lang="en-US" sz="3600" dirty="0"/>
              <a:t>Dr. Shailesh Kumar</a:t>
            </a:r>
          </a:p>
          <a:p>
            <a:r>
              <a:rPr lang="en-US" sz="3600"/>
              <a:t>ISB/CBA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0696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10265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Evolution of </a:t>
            </a:r>
            <a:r>
              <a:rPr lang="en-US" sz="48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Computing…</a:t>
            </a:r>
            <a:endParaRPr lang="en-US" sz="4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85" y="1680883"/>
            <a:ext cx="3701033" cy="4567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218" y="1680883"/>
            <a:ext cx="3678623" cy="4567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801" y="1680883"/>
            <a:ext cx="3701033" cy="4567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86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 bwMode="auto">
          <a:xfrm>
            <a:off x="218252" y="5312598"/>
            <a:ext cx="5780840" cy="136647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45720" tIns="0" rIns="4572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ysClr val="windowText" lastClr="000000"/>
                </a:solidFill>
              </a:rPr>
              <a:t>REPORTING THE PAST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(</a:t>
            </a:r>
            <a:r>
              <a:rPr lang="en-US" sz="4000" b="1" dirty="0">
                <a:solidFill>
                  <a:schemeClr val="accent2"/>
                </a:solidFill>
              </a:rPr>
              <a:t>business intelligence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747794" y="3576766"/>
            <a:ext cx="5780840" cy="136647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09728" tIns="54864" rIns="109728" bIns="54864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predicting the future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(</a:t>
            </a:r>
            <a:r>
              <a:rPr lang="en-US" cap="none" dirty="0">
                <a:solidFill>
                  <a:schemeClr val="accent2"/>
                </a:solidFill>
              </a:rPr>
              <a:t>machine learning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984094" y="1840934"/>
            <a:ext cx="5780840" cy="136647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09728" tIns="54864" rIns="109728" bIns="54864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>
                <a:solidFill>
                  <a:sysClr val="windowText" lastClr="000000"/>
                </a:solidFill>
              </a:rPr>
              <a:t>CREATING THE FUTURE</a:t>
            </a:r>
            <a:br>
              <a:rPr lang="en-US" cap="none" dirty="0">
                <a:solidFill>
                  <a:sysClr val="windowText" lastClr="000000"/>
                </a:solidFill>
              </a:rPr>
            </a:br>
            <a:r>
              <a:rPr lang="en-US" cap="none" dirty="0">
                <a:solidFill>
                  <a:sysClr val="windowText" lastClr="000000"/>
                </a:solidFill>
              </a:rPr>
              <a:t>(</a:t>
            </a:r>
            <a:r>
              <a:rPr lang="en-US" cap="none" dirty="0">
                <a:solidFill>
                  <a:schemeClr val="accent2"/>
                </a:solidFill>
              </a:rPr>
              <a:t>decision/data sciences</a:t>
            </a:r>
            <a:r>
              <a:rPr lang="en-US" cap="none" dirty="0">
                <a:solidFill>
                  <a:sysClr val="windowText" lastClr="000000"/>
                </a:solidFill>
              </a:rPr>
              <a:t>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6254403" y="181250"/>
            <a:ext cx="5780840" cy="1366479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09728" tIns="54864" rIns="109728" bIns="54864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cap="none" dirty="0">
                <a:solidFill>
                  <a:sysClr val="windowText" lastClr="000000"/>
                </a:solidFill>
              </a:rPr>
              <a:t>EXPLORING THE FUTURE</a:t>
            </a:r>
            <a:br>
              <a:rPr lang="en-US" cap="none" dirty="0">
                <a:solidFill>
                  <a:sysClr val="windowText" lastClr="000000"/>
                </a:solidFill>
              </a:rPr>
            </a:br>
            <a:r>
              <a:rPr lang="en-US" cap="none" dirty="0">
                <a:solidFill>
                  <a:sysClr val="windowText" lastClr="000000"/>
                </a:solidFill>
              </a:rPr>
              <a:t>(</a:t>
            </a:r>
            <a:r>
              <a:rPr lang="en-US" cap="none" dirty="0">
                <a:solidFill>
                  <a:schemeClr val="accent2"/>
                </a:solidFill>
              </a:rPr>
              <a:t>artificial intelligence</a:t>
            </a:r>
            <a:r>
              <a:rPr lang="en-US" cap="none" dirty="0">
                <a:solidFill>
                  <a:sysClr val="windowText" lastClr="000000"/>
                </a:solidFill>
              </a:rPr>
              <a:t>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31" y="5222162"/>
            <a:ext cx="5513069" cy="163583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0126" y="11881"/>
            <a:ext cx="5928441" cy="143112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Evolution of </a:t>
            </a:r>
            <a:br>
              <a:rPr lang="en-US" dirty="0"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Intelligent Machines…</a:t>
            </a:r>
            <a:endParaRPr lang="en-US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71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217" y="1364377"/>
            <a:ext cx="3136909" cy="2261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487" y="1341525"/>
            <a:ext cx="3137526" cy="2290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157639" y="3123935"/>
            <a:ext cx="781382" cy="418823"/>
          </a:xfrm>
          <a:prstGeom prst="rect">
            <a:avLst/>
          </a:prstGeom>
          <a:solidFill>
            <a:schemeClr val="bg1"/>
          </a:solidFill>
        </p:spPr>
        <p:txBody>
          <a:bodyPr wrap="square" lIns="85588" tIns="42794" rIns="85588" bIns="42794" rtlCol="0">
            <a:spAutoFit/>
          </a:bodyPr>
          <a:lstStyle/>
          <a:p>
            <a:pPr defTabSz="548640"/>
            <a:r>
              <a:rPr lang="en-US" sz="2160" dirty="0">
                <a:solidFill>
                  <a:prstClr val="black"/>
                </a:solidFill>
              </a:rPr>
              <a:t>1997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9767" y="1362102"/>
            <a:ext cx="3136909" cy="2252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745164" y="3029817"/>
            <a:ext cx="813876" cy="418823"/>
          </a:xfrm>
          <a:prstGeom prst="rect">
            <a:avLst/>
          </a:prstGeom>
          <a:solidFill>
            <a:schemeClr val="bg1"/>
          </a:solidFill>
        </p:spPr>
        <p:txBody>
          <a:bodyPr wrap="square" lIns="85588" tIns="42794" rIns="85588" bIns="42794" rtlCol="0">
            <a:spAutoFit/>
          </a:bodyPr>
          <a:lstStyle/>
          <a:p>
            <a:pPr algn="ctr" defTabSz="548640"/>
            <a:r>
              <a:rPr lang="en-US" sz="2160" dirty="0">
                <a:solidFill>
                  <a:prstClr val="black"/>
                </a:solidFill>
              </a:rPr>
              <a:t>2011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6907" y="3896030"/>
            <a:ext cx="3157854" cy="2384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627847" y="5672138"/>
            <a:ext cx="919765" cy="418823"/>
          </a:xfrm>
          <a:prstGeom prst="rect">
            <a:avLst/>
          </a:prstGeom>
          <a:solidFill>
            <a:schemeClr val="bg1"/>
          </a:solidFill>
        </p:spPr>
        <p:txBody>
          <a:bodyPr wrap="square" lIns="85588" tIns="42794" rIns="85588" bIns="42794" rtlCol="0">
            <a:spAutoFit/>
          </a:bodyPr>
          <a:lstStyle/>
          <a:p>
            <a:pPr defTabSz="548640"/>
            <a:r>
              <a:rPr lang="en-US" sz="2160" dirty="0">
                <a:solidFill>
                  <a:prstClr val="black"/>
                </a:solidFill>
              </a:rPr>
              <a:t>2017?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826" y="0"/>
            <a:ext cx="11451488" cy="1095508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AI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 has come a long way…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383498" y="3059930"/>
            <a:ext cx="768996" cy="418823"/>
          </a:xfrm>
          <a:prstGeom prst="rect">
            <a:avLst/>
          </a:prstGeom>
          <a:solidFill>
            <a:schemeClr val="bg1"/>
          </a:solidFill>
        </p:spPr>
        <p:txBody>
          <a:bodyPr wrap="square" lIns="85588" tIns="42794" rIns="85588" bIns="42794" rtlCol="0">
            <a:spAutoFit/>
          </a:bodyPr>
          <a:lstStyle/>
          <a:p>
            <a:pPr defTabSz="548640"/>
            <a:r>
              <a:rPr lang="en-US" sz="2160" dirty="0">
                <a:solidFill>
                  <a:prstClr val="black"/>
                </a:solidFill>
              </a:rPr>
              <a:t>2016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1471" y="3896965"/>
            <a:ext cx="3136909" cy="23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0239726" y="5672138"/>
            <a:ext cx="908335" cy="418823"/>
          </a:xfrm>
          <a:prstGeom prst="rect">
            <a:avLst/>
          </a:prstGeom>
          <a:solidFill>
            <a:schemeClr val="bg1"/>
          </a:solidFill>
        </p:spPr>
        <p:txBody>
          <a:bodyPr wrap="square" lIns="85588" tIns="42794" rIns="85588" bIns="42794" rtlCol="0">
            <a:spAutoFit/>
          </a:bodyPr>
          <a:lstStyle/>
          <a:p>
            <a:pPr defTabSz="548640"/>
            <a:r>
              <a:rPr lang="en-US" sz="2160" dirty="0">
                <a:solidFill>
                  <a:prstClr val="black"/>
                </a:solidFill>
              </a:rPr>
              <a:t>2017?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458" y="3896337"/>
            <a:ext cx="3134994" cy="2354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174716" y="5663090"/>
            <a:ext cx="755262" cy="418823"/>
          </a:xfrm>
          <a:prstGeom prst="rect">
            <a:avLst/>
          </a:prstGeom>
          <a:solidFill>
            <a:schemeClr val="bg1"/>
          </a:solidFill>
        </p:spPr>
        <p:txBody>
          <a:bodyPr wrap="square" lIns="85588" tIns="42794" rIns="85588" bIns="42794" rtlCol="0">
            <a:spAutoFit/>
          </a:bodyPr>
          <a:lstStyle/>
          <a:p>
            <a:pPr defTabSz="548640"/>
            <a:r>
              <a:rPr lang="en-US" sz="2160" dirty="0">
                <a:solidFill>
                  <a:prstClr val="black"/>
                </a:solidFill>
              </a:rPr>
              <a:t>2014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068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  <p:bldP spid="17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2480" y="1008698"/>
            <a:ext cx="9547041" cy="45081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rgbClr val="C00000"/>
                </a:solidFill>
              </a:rPr>
              <a:t>Scientific</a:t>
            </a:r>
            <a:r>
              <a:rPr lang="en-US" sz="7200" b="1" dirty="0"/>
              <a:t> Goals of</a:t>
            </a:r>
            <a:br>
              <a:rPr lang="en-US" sz="7200" b="1" dirty="0"/>
            </a:br>
            <a:r>
              <a:rPr lang="en-US" sz="7200" b="1" dirty="0"/>
              <a:t>Machine Learning</a:t>
            </a:r>
            <a:br>
              <a:rPr lang="en-US" sz="7200" b="1" dirty="0"/>
            </a:br>
            <a:br>
              <a:rPr lang="en-US" sz="7200" b="1" dirty="0"/>
            </a:br>
            <a:r>
              <a:rPr lang="en-US" sz="7200" b="1" dirty="0"/>
              <a:t>What is the nature of Mind?</a:t>
            </a:r>
            <a:endParaRPr lang="en-US" sz="4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76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What is the nature of Mind?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213164" y="5556655"/>
            <a:ext cx="9736487" cy="915957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Consolas"/>
              </a:rPr>
              <a:t>LEARNING</a:t>
            </a:r>
            <a:r>
              <a:rPr lang="en-US" sz="4000" dirty="0">
                <a:latin typeface="+mj-lt"/>
                <a:cs typeface="Consolas"/>
              </a:rPr>
              <a:t>……………….Syntax? Prediction?</a:t>
            </a:r>
            <a:endParaRPr lang="en-US" sz="4000" b="1" dirty="0">
              <a:latin typeface="+mj-lt"/>
              <a:cs typeface="Consola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3164" y="4445242"/>
            <a:ext cx="9736487" cy="89907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Consolas"/>
              </a:rPr>
              <a:t>UNDERSTANDING</a:t>
            </a:r>
            <a:r>
              <a:rPr lang="en-US" sz="4000" b="1" dirty="0">
                <a:latin typeface="+mj-lt"/>
                <a:cs typeface="Consolas"/>
              </a:rPr>
              <a:t>…….</a:t>
            </a:r>
            <a:r>
              <a:rPr lang="en-US" sz="4000" dirty="0">
                <a:latin typeface="+mj-lt"/>
                <a:cs typeface="Consolas"/>
              </a:rPr>
              <a:t>Semantics? Analysis?</a:t>
            </a:r>
            <a:endParaRPr lang="en-US" sz="4000" b="1" dirty="0">
              <a:latin typeface="+mj-lt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3164" y="3344800"/>
            <a:ext cx="9736487" cy="88810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Consolas"/>
              </a:rPr>
              <a:t>THINKING</a:t>
            </a:r>
            <a:r>
              <a:rPr lang="en-US" sz="4000" b="1" dirty="0">
                <a:latin typeface="+mj-lt"/>
                <a:cs typeface="Consolas"/>
              </a:rPr>
              <a:t>…………..</a:t>
            </a:r>
            <a:r>
              <a:rPr lang="en-US" sz="4000" dirty="0">
                <a:latin typeface="+mj-lt"/>
                <a:cs typeface="Consolas"/>
              </a:rPr>
              <a:t>Reasoning? Deduction?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13164" y="2291369"/>
            <a:ext cx="9736487" cy="89691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Consolas"/>
              </a:rPr>
              <a:t>CREATIVITY</a:t>
            </a:r>
            <a:r>
              <a:rPr lang="en-US" sz="4000" b="1" dirty="0">
                <a:latin typeface="+mj-lt"/>
                <a:cs typeface="Consolas"/>
              </a:rPr>
              <a:t>……….</a:t>
            </a:r>
            <a:r>
              <a:rPr lang="en-US" sz="4000" dirty="0">
                <a:latin typeface="+mj-lt"/>
                <a:cs typeface="Consolas"/>
              </a:rPr>
              <a:t>Synthesis? Manifestation?</a:t>
            </a:r>
            <a:endParaRPr lang="en-US" sz="4000" b="1" dirty="0">
              <a:latin typeface="+mj-lt"/>
              <a:cs typeface="Consola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3164" y="1222211"/>
            <a:ext cx="9736487" cy="8969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cs typeface="Consolas"/>
              </a:rPr>
              <a:t>CONSCIOUSNESS</a:t>
            </a:r>
            <a:r>
              <a:rPr lang="en-US" sz="4000" b="1" dirty="0">
                <a:latin typeface="+mj-lt"/>
                <a:cs typeface="Consolas"/>
              </a:rPr>
              <a:t>….</a:t>
            </a:r>
            <a:r>
              <a:rPr lang="en-US" sz="4000" dirty="0">
                <a:latin typeface="+mj-lt"/>
                <a:cs typeface="Consolas"/>
              </a:rPr>
              <a:t>Awareness? Sentience?</a:t>
            </a:r>
            <a:endParaRPr lang="en-US" sz="4000" b="1" dirty="0">
              <a:latin typeface="+mj-lt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070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What is </a:t>
            </a:r>
            <a:r>
              <a:rPr lang="en-US" sz="4800" b="1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Intelligence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198321" y="5758295"/>
            <a:ext cx="9900459" cy="1099705"/>
          </a:xfrm>
          <a:solidFill>
            <a:srgbClr val="00205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marL="0" indent="0" algn="ctr">
              <a:spcBef>
                <a:spcPts val="400"/>
              </a:spcBef>
              <a:buNone/>
            </a:pPr>
            <a:r>
              <a:rPr lang="en-US" sz="3000" b="1" u="sng" dirty="0">
                <a:solidFill>
                  <a:schemeClr val="bg1"/>
                </a:solidFill>
              </a:rPr>
              <a:t>Generalization</a:t>
            </a:r>
            <a:r>
              <a:rPr lang="en-US" sz="3000" dirty="0">
                <a:solidFill>
                  <a:schemeClr val="bg1"/>
                </a:solidFill>
              </a:rPr>
              <a:t>:  Ability to </a:t>
            </a:r>
            <a:r>
              <a:rPr lang="en-US" sz="3000" b="1" dirty="0">
                <a:solidFill>
                  <a:srgbClr val="FFFF00"/>
                </a:solidFill>
              </a:rPr>
              <a:t>predict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or assign a label to a “</a:t>
            </a:r>
            <a:r>
              <a:rPr lang="en-US" sz="3000" b="1" dirty="0">
                <a:solidFill>
                  <a:srgbClr val="FFFF00"/>
                </a:solidFill>
              </a:rPr>
              <a:t>new</a:t>
            </a:r>
            <a:r>
              <a:rPr lang="en-US" sz="3000" dirty="0">
                <a:solidFill>
                  <a:schemeClr val="bg1"/>
                </a:solidFill>
              </a:rPr>
              <a:t>” observation based on the </a:t>
            </a:r>
            <a:r>
              <a:rPr lang="en-US" sz="3000" b="1" dirty="0">
                <a:solidFill>
                  <a:srgbClr val="FFFF00"/>
                </a:solidFill>
              </a:rPr>
              <a:t>model</a:t>
            </a:r>
            <a:r>
              <a:rPr lang="en-US" sz="3000" dirty="0">
                <a:solidFill>
                  <a:srgbClr val="FFFF00"/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built from </a:t>
            </a:r>
            <a:r>
              <a:rPr lang="en-US" sz="3000" b="1" dirty="0">
                <a:solidFill>
                  <a:srgbClr val="FFFF00"/>
                </a:solidFill>
              </a:rPr>
              <a:t>past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" y="1062318"/>
            <a:ext cx="12086897" cy="421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81792"/>
            <a:ext cx="8913813" cy="9144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What is “</a:t>
            </a:r>
            <a:r>
              <a:rPr lang="en-US" sz="4800" b="1" dirty="0">
                <a:solidFill>
                  <a:srgbClr val="C00000"/>
                </a:solidFill>
              </a:rPr>
              <a:t>Understanding</a:t>
            </a:r>
            <a:r>
              <a:rPr lang="en-US" sz="4800" dirty="0"/>
              <a:t>”?</a:t>
            </a:r>
          </a:p>
        </p:txBody>
      </p:sp>
      <p:pic>
        <p:nvPicPr>
          <p:cNvPr id="3" name="Picture 2" descr="Screen Shot 2014-07-21 at 11.51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192"/>
            <a:ext cx="12192000" cy="4743896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775437" y="5840088"/>
            <a:ext cx="10890505" cy="999732"/>
          </a:xfrm>
          <a:prstGeom prst="rect">
            <a:avLst/>
          </a:prstGeom>
          <a:solidFill>
            <a:srgbClr val="002058"/>
          </a:solidFill>
          <a:ln w="635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00"/>
              </a:spcBef>
              <a:buFont typeface="Arial"/>
              <a:buNone/>
            </a:pPr>
            <a:r>
              <a:rPr lang="en-US" sz="3000" b="1" u="sng" dirty="0">
                <a:solidFill>
                  <a:schemeClr val="bg1"/>
                </a:solidFill>
              </a:rPr>
              <a:t>Understanding</a:t>
            </a:r>
            <a:r>
              <a:rPr lang="en-US" sz="3000" dirty="0">
                <a:solidFill>
                  <a:schemeClr val="bg1"/>
                </a:solidFill>
              </a:rPr>
              <a:t>:  Ability to assign </a:t>
            </a:r>
            <a:r>
              <a:rPr lang="en-US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meaning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to all the </a:t>
            </a:r>
            <a:r>
              <a:rPr lang="en-US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parts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simultaneously based on the </a:t>
            </a:r>
            <a:r>
              <a:rPr lang="en-US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context</a:t>
            </a:r>
            <a:r>
              <a:rPr lang="en-US" sz="3000" dirty="0">
                <a:solidFill>
                  <a:schemeClr val="bg1"/>
                </a:solidFill>
              </a:rPr>
              <a:t> so the </a:t>
            </a:r>
            <a:r>
              <a:rPr lang="en-US" sz="3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whole</a:t>
            </a:r>
            <a:r>
              <a:rPr lang="en-US" sz="3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000" dirty="0">
                <a:solidFill>
                  <a:schemeClr val="bg1"/>
                </a:solidFill>
              </a:rPr>
              <a:t>makes </a:t>
            </a:r>
            <a:r>
              <a:rPr lang="en-US" sz="3000" dirty="0" err="1">
                <a:solidFill>
                  <a:schemeClr val="bg1"/>
                </a:solidFill>
              </a:rPr>
              <a:t>sens</a:t>
            </a:r>
            <a:r>
              <a:rPr lang="en-US" sz="3000" dirty="0">
                <a:solidFill>
                  <a:schemeClr val="bg1"/>
                </a:solidFill>
              </a:rPr>
              <a:t>!</a:t>
            </a:r>
            <a:endParaRPr lang="en-US" sz="3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6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3390" y="49213"/>
            <a:ext cx="9502768" cy="1143000"/>
          </a:xfrm>
        </p:spPr>
        <p:txBody>
          <a:bodyPr>
            <a:normAutofit/>
          </a:bodyPr>
          <a:lstStyle/>
          <a:p>
            <a:r>
              <a:rPr lang="en-US" sz="4800" dirty="0"/>
              <a:t>What is the </a:t>
            </a:r>
            <a:r>
              <a:rPr lang="en-US" sz="4800" b="1" dirty="0">
                <a:solidFill>
                  <a:srgbClr val="C00000"/>
                </a:solidFill>
              </a:rPr>
              <a:t>Meaning</a:t>
            </a:r>
            <a:r>
              <a:rPr lang="en-US" sz="4800" dirty="0"/>
              <a:t> of “Meaning”?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0908" y="2323448"/>
            <a:ext cx="11413041" cy="10076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defRPr/>
            </a:pPr>
            <a:r>
              <a:rPr lang="en-US" sz="3200" dirty="0">
                <a:solidFill>
                  <a:schemeClr val="tx1"/>
                </a:solidFill>
              </a:rPr>
              <a:t>I was</a:t>
            </a:r>
            <a:r>
              <a:rPr lang="en-US" sz="3200" dirty="0"/>
              <a:t> </a:t>
            </a:r>
            <a:r>
              <a:rPr lang="en-US" sz="3200" b="1" dirty="0">
                <a:solidFill>
                  <a:srgbClr val="FF0000"/>
                </a:solidFill>
              </a:rPr>
              <a:t>right</a:t>
            </a:r>
            <a:r>
              <a:rPr lang="en-US" sz="3200" dirty="0"/>
              <a:t> </a:t>
            </a:r>
            <a:r>
              <a:rPr lang="en-US" sz="3200" dirty="0">
                <a:solidFill>
                  <a:srgbClr val="000000"/>
                </a:solidFill>
              </a:rPr>
              <a:t>to avoid a</a:t>
            </a:r>
            <a:r>
              <a:rPr lang="en-US" sz="3200" dirty="0"/>
              <a:t> </a:t>
            </a:r>
            <a:r>
              <a:rPr lang="en-US" sz="3200" b="1" dirty="0">
                <a:solidFill>
                  <a:srgbClr val="3366FF"/>
                </a:solidFill>
              </a:rPr>
              <a:t>suit</a:t>
            </a:r>
            <a:r>
              <a:rPr lang="en-US" sz="3200" dirty="0"/>
              <a:t> </a:t>
            </a:r>
            <a:r>
              <a:rPr lang="en-US" sz="3200" dirty="0">
                <a:solidFill>
                  <a:srgbClr val="000000"/>
                </a:solidFill>
              </a:rPr>
              <a:t>against</a:t>
            </a:r>
            <a:r>
              <a:rPr lang="en-US" sz="3200" dirty="0"/>
              <a:t> </a:t>
            </a:r>
            <a:r>
              <a:rPr lang="en-US" sz="3200" b="1" dirty="0">
                <a:solidFill>
                  <a:srgbClr val="800000"/>
                </a:solidFill>
              </a:rPr>
              <a:t>apple</a:t>
            </a:r>
            <a:endParaRPr lang="en-US" sz="3200" dirty="0">
              <a:solidFill>
                <a:srgbClr val="800000"/>
              </a:solidFill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sz="3200" dirty="0">
                <a:solidFill>
                  <a:srgbClr val="000000"/>
                </a:solidFill>
              </a:rPr>
              <a:t>Man in blue </a:t>
            </a:r>
            <a:r>
              <a:rPr lang="en-US" sz="3200" b="1" dirty="0">
                <a:solidFill>
                  <a:srgbClr val="3366FF"/>
                </a:solidFill>
              </a:rPr>
              <a:t>suit</a:t>
            </a:r>
            <a:r>
              <a:rPr lang="en-US" sz="3200" dirty="0">
                <a:solidFill>
                  <a:srgbClr val="3366FF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on my</a:t>
            </a:r>
            <a:r>
              <a:rPr lang="en-US" sz="3200" dirty="0"/>
              <a:t> </a:t>
            </a:r>
            <a:r>
              <a:rPr lang="en-US" sz="3200" b="1" dirty="0">
                <a:solidFill>
                  <a:srgbClr val="FF0000"/>
                </a:solidFill>
              </a:rPr>
              <a:t>right</a:t>
            </a:r>
            <a:r>
              <a:rPr lang="en-US" sz="3200" dirty="0"/>
              <a:t> </a:t>
            </a:r>
            <a:r>
              <a:rPr lang="en-US" sz="3200" dirty="0">
                <a:solidFill>
                  <a:srgbClr val="000000"/>
                </a:solidFill>
              </a:rPr>
              <a:t>was drinking</a:t>
            </a:r>
            <a:r>
              <a:rPr lang="en-US" sz="3200" dirty="0"/>
              <a:t> </a:t>
            </a:r>
            <a:r>
              <a:rPr lang="en-US" sz="3200" b="1" dirty="0">
                <a:solidFill>
                  <a:srgbClr val="800000"/>
                </a:solidFill>
              </a:rPr>
              <a:t>apple</a:t>
            </a:r>
            <a:r>
              <a:rPr lang="en-US" sz="3200" dirty="0"/>
              <a:t> </a:t>
            </a:r>
            <a:r>
              <a:rPr lang="en-US" sz="3200" dirty="0">
                <a:solidFill>
                  <a:srgbClr val="000000"/>
                </a:solidFill>
              </a:rPr>
              <a:t>juice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40908" y="5065137"/>
            <a:ext cx="11413041" cy="100760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BFBFB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accent1"/>
                </a:solidFill>
              </a:rPr>
              <a:t>Apple </a:t>
            </a:r>
            <a:r>
              <a:rPr lang="en-US" sz="3200" b="1" dirty="0">
                <a:solidFill>
                  <a:srgbClr val="FF0000"/>
                </a:solidFill>
              </a:rPr>
              <a:t>filed</a:t>
            </a:r>
            <a:r>
              <a:rPr lang="en-US" sz="3200" dirty="0"/>
              <a:t> </a:t>
            </a:r>
            <a:r>
              <a:rPr lang="en-US" sz="3200" dirty="0">
                <a:solidFill>
                  <a:srgbClr val="000000"/>
                </a:solidFill>
              </a:rPr>
              <a:t>a</a:t>
            </a:r>
            <a:r>
              <a:rPr lang="en-US" sz="3200" dirty="0"/>
              <a:t> </a:t>
            </a:r>
            <a:r>
              <a:rPr lang="en-US" sz="3200" b="1" dirty="0">
                <a:solidFill>
                  <a:srgbClr val="3366FF"/>
                </a:solidFill>
              </a:rPr>
              <a:t>suit</a:t>
            </a:r>
            <a:r>
              <a:rPr lang="en-US" sz="3200" dirty="0"/>
              <a:t> </a:t>
            </a:r>
            <a:r>
              <a:rPr lang="en-US" sz="3200" b="1" dirty="0">
                <a:solidFill>
                  <a:srgbClr val="008000"/>
                </a:solidFill>
              </a:rPr>
              <a:t>charging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accent2"/>
                </a:solidFill>
              </a:rPr>
              <a:t>orange</a:t>
            </a:r>
            <a:r>
              <a:rPr lang="en-US" sz="3200" dirty="0"/>
              <a:t> </a:t>
            </a:r>
            <a:r>
              <a:rPr lang="en-US" sz="3200" dirty="0">
                <a:solidFill>
                  <a:srgbClr val="000000"/>
                </a:solidFill>
              </a:rPr>
              <a:t>of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illegal</a:t>
            </a:r>
            <a:r>
              <a:rPr lang="en-US" sz="3200" dirty="0">
                <a:solidFill>
                  <a:srgbClr val="FF6600"/>
                </a:solidFill>
              </a:rPr>
              <a:t> </a:t>
            </a:r>
            <a:r>
              <a:rPr lang="en-US" sz="3200" b="1" dirty="0">
                <a:solidFill>
                  <a:srgbClr val="7030A0"/>
                </a:solidFill>
              </a:rPr>
              <a:t>behavior</a:t>
            </a:r>
            <a:endParaRPr lang="en-US" sz="3200" dirty="0">
              <a:solidFill>
                <a:srgbClr val="7030A0"/>
              </a:solidFill>
            </a:endParaRPr>
          </a:p>
          <a:p>
            <a:pPr algn="ctr">
              <a:lnSpc>
                <a:spcPct val="110000"/>
              </a:lnSpc>
              <a:defRPr/>
            </a:pPr>
            <a:r>
              <a:rPr lang="en-US" sz="3200" b="1" dirty="0">
                <a:solidFill>
                  <a:schemeClr val="accent1"/>
                </a:solidFill>
              </a:rPr>
              <a:t>Orange </a:t>
            </a:r>
            <a:r>
              <a:rPr lang="en-US" sz="3200" b="1" dirty="0">
                <a:solidFill>
                  <a:srgbClr val="FF0000"/>
                </a:solidFill>
              </a:rPr>
              <a:t>submitted</a:t>
            </a:r>
            <a:r>
              <a:rPr lang="en-US" sz="3200" dirty="0"/>
              <a:t> </a:t>
            </a:r>
            <a:r>
              <a:rPr lang="en-US" sz="3200" dirty="0">
                <a:solidFill>
                  <a:srgbClr val="000000"/>
                </a:solidFill>
              </a:rPr>
              <a:t>a</a:t>
            </a:r>
            <a:r>
              <a:rPr lang="en-US" sz="3200" dirty="0"/>
              <a:t> </a:t>
            </a:r>
            <a:r>
              <a:rPr lang="en-US" sz="3200" b="1" dirty="0">
                <a:solidFill>
                  <a:srgbClr val="3366FF"/>
                </a:solidFill>
              </a:rPr>
              <a:t>case</a:t>
            </a:r>
            <a:r>
              <a:rPr lang="en-US" sz="3200" dirty="0"/>
              <a:t> </a:t>
            </a:r>
            <a:r>
              <a:rPr lang="en-US" sz="3200" b="1" dirty="0">
                <a:solidFill>
                  <a:srgbClr val="008000"/>
                </a:solidFill>
              </a:rPr>
              <a:t>accusing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accent2"/>
                </a:solidFill>
              </a:rPr>
              <a:t>apple</a:t>
            </a:r>
            <a:r>
              <a:rPr lang="en-US" sz="3200" dirty="0"/>
              <a:t> </a:t>
            </a:r>
            <a:r>
              <a:rPr lang="en-US" sz="3200" dirty="0">
                <a:solidFill>
                  <a:srgbClr val="000000"/>
                </a:solidFill>
              </a:rPr>
              <a:t>of</a:t>
            </a:r>
            <a:r>
              <a:rPr lang="en-US" sz="3200" dirty="0"/>
              <a:t> </a:t>
            </a: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unauthorized</a:t>
            </a:r>
            <a:r>
              <a:rPr lang="en-US" sz="3200" dirty="0">
                <a:solidFill>
                  <a:srgbClr val="FF6600"/>
                </a:solidFill>
              </a:rPr>
              <a:t> </a:t>
            </a:r>
            <a:r>
              <a:rPr lang="en-US" sz="3200" b="1" dirty="0">
                <a:solidFill>
                  <a:srgbClr val="7030A0"/>
                </a:solidFill>
              </a:rPr>
              <a:t>conduct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3920" y="1641290"/>
            <a:ext cx="28636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rgbClr val="000000"/>
                </a:solidFill>
              </a:rPr>
              <a:t>Disambiguation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3920" y="4364905"/>
            <a:ext cx="25376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>
                <a:solidFill>
                  <a:srgbClr val="000000"/>
                </a:solidFill>
              </a:rPr>
              <a:t>Equivalencing</a:t>
            </a:r>
            <a:endParaRPr lang="en-US" sz="3200" b="1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1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transition from…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664038" y="1500123"/>
            <a:ext cx="2957170" cy="5985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Hearing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598728" y="1500123"/>
            <a:ext cx="2957170" cy="59851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Listening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664038" y="2367417"/>
            <a:ext cx="2957170" cy="5985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Looking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8728" y="2367417"/>
            <a:ext cx="2957170" cy="59851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Seeing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64038" y="3234711"/>
            <a:ext cx="2957170" cy="5985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Reading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598728" y="3234711"/>
            <a:ext cx="2957170" cy="59851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Understanding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64038" y="4082608"/>
            <a:ext cx="2957170" cy="5985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Language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598728" y="4082608"/>
            <a:ext cx="2957170" cy="59851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Knowledge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664038" y="4930505"/>
            <a:ext cx="2957170" cy="5985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Pixels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598728" y="4930505"/>
            <a:ext cx="2957170" cy="59851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Painting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64038" y="5778402"/>
            <a:ext cx="2957170" cy="5985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Sounds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598728" y="5778402"/>
            <a:ext cx="2957170" cy="59851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Music</a:t>
            </a:r>
          </a:p>
        </p:txBody>
      </p:sp>
      <p:cxnSp>
        <p:nvCxnSpPr>
          <p:cNvPr id="16" name="Straight Arrow Connector 15"/>
          <p:cNvCxnSpPr>
            <a:stCxn id="3" idx="3"/>
            <a:endCxn id="4" idx="1"/>
          </p:cNvCxnSpPr>
          <p:nvPr/>
        </p:nvCxnSpPr>
        <p:spPr>
          <a:xfrm>
            <a:off x="5621208" y="1799382"/>
            <a:ext cx="97752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>
            <a:off x="5621208" y="2666676"/>
            <a:ext cx="97752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8" idx="1"/>
          </p:cNvCxnSpPr>
          <p:nvPr/>
        </p:nvCxnSpPr>
        <p:spPr>
          <a:xfrm>
            <a:off x="5621208" y="3533970"/>
            <a:ext cx="97752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10" idx="1"/>
          </p:cNvCxnSpPr>
          <p:nvPr/>
        </p:nvCxnSpPr>
        <p:spPr>
          <a:xfrm>
            <a:off x="5621208" y="4381867"/>
            <a:ext cx="97752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2" idx="1"/>
          </p:cNvCxnSpPr>
          <p:nvPr/>
        </p:nvCxnSpPr>
        <p:spPr>
          <a:xfrm>
            <a:off x="5621208" y="5229764"/>
            <a:ext cx="97752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3"/>
            <a:endCxn id="14" idx="1"/>
          </p:cNvCxnSpPr>
          <p:nvPr/>
        </p:nvCxnSpPr>
        <p:spPr>
          <a:xfrm>
            <a:off x="5621208" y="6077661"/>
            <a:ext cx="977520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6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Test of </a:t>
            </a:r>
            <a:r>
              <a:rPr lang="en-US" b="1" dirty="0">
                <a:solidFill>
                  <a:srgbClr val="C00000"/>
                </a:solidFill>
              </a:rPr>
              <a:t>Intelligence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951" y="2860939"/>
            <a:ext cx="5055643" cy="34277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76" y="1105124"/>
            <a:ext cx="2420047" cy="302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981648" y="1192213"/>
            <a:ext cx="62462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Helvetica Neue" charset="0"/>
              </a:rPr>
              <a:t>“A computer would deserve to be called </a:t>
            </a:r>
            <a:r>
              <a:rPr lang="en-US" sz="2400" b="1" dirty="0">
                <a:solidFill>
                  <a:srgbClr val="C00000"/>
                </a:solidFill>
                <a:latin typeface="Helvetica Neue" charset="0"/>
              </a:rPr>
              <a:t>intelligent</a:t>
            </a:r>
            <a:r>
              <a:rPr lang="en-US" sz="2400" b="1" dirty="0">
                <a:solidFill>
                  <a:srgbClr val="333333"/>
                </a:solidFill>
                <a:latin typeface="Helvetica Neue" charset="0"/>
              </a:rPr>
              <a:t> if it could deceive a human into believing that it was human”</a:t>
            </a:r>
            <a:endParaRPr lang="en-US" dirty="0">
              <a:solidFill>
                <a:srgbClr val="333333"/>
              </a:solidFill>
              <a:latin typeface="Helvetica Neue" charset="0"/>
            </a:endParaRPr>
          </a:p>
          <a:p>
            <a:pPr algn="r"/>
            <a:r>
              <a:rPr lang="en-US" i="1" dirty="0">
                <a:solidFill>
                  <a:srgbClr val="333333"/>
                </a:solidFill>
                <a:latin typeface="Helvetica Neue" charset="0"/>
              </a:rPr>
              <a:t>-- Alan Turing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96" y="2618506"/>
            <a:ext cx="2637452" cy="4039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47861" y="6288670"/>
            <a:ext cx="206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/>
              <a:t>Turing Test</a:t>
            </a:r>
          </a:p>
        </p:txBody>
      </p:sp>
    </p:spTree>
    <p:extLst>
      <p:ext uri="{BB962C8B-B14F-4D97-AF65-F5344CB8AC3E}">
        <p14:creationId xmlns:p14="http://schemas.microsoft.com/office/powerpoint/2010/main" val="112360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158240" y="187510"/>
            <a:ext cx="10136539" cy="9144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dirty="0"/>
              <a:t>Three </a:t>
            </a:r>
            <a:r>
              <a:rPr lang="en-US" b="1" dirty="0">
                <a:solidFill>
                  <a:srgbClr val="C00000"/>
                </a:solidFill>
              </a:rPr>
              <a:t>I</a:t>
            </a:r>
            <a:r>
              <a:rPr lang="en-US" dirty="0">
                <a:solidFill>
                  <a:srgbClr val="C00000"/>
                </a:solidFill>
              </a:rPr>
              <a:t>’s</a:t>
            </a:r>
            <a:r>
              <a:rPr lang="en-US" dirty="0"/>
              <a:t> that make a great product!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995477" y="1985484"/>
            <a:ext cx="3983126" cy="1030684"/>
          </a:xfrm>
          <a:prstGeom prst="ellipse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>
              <a:defRPr/>
            </a:pPr>
            <a:r>
              <a:rPr lang="en-US" sz="3360" b="1" dirty="0">
                <a:solidFill>
                  <a:srgbClr val="FFFFFF"/>
                </a:solidFill>
              </a:rPr>
              <a:t>Interface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81598" y="2128762"/>
            <a:ext cx="5177888" cy="744127"/>
          </a:xfrm>
          <a:prstGeom prst="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>
              <a:defRPr/>
            </a:pPr>
            <a:r>
              <a:rPr lang="en-US" sz="2880" dirty="0">
                <a:solidFill>
                  <a:srgbClr val="FFFFFF"/>
                </a:solidFill>
              </a:rPr>
              <a:t>Intuitive |Functional | Elegant</a:t>
            </a:r>
          </a:p>
        </p:txBody>
      </p:sp>
      <p:sp>
        <p:nvSpPr>
          <p:cNvPr id="12" name="Oval 11"/>
          <p:cNvSpPr/>
          <p:nvPr/>
        </p:nvSpPr>
        <p:spPr>
          <a:xfrm>
            <a:off x="995478" y="3708468"/>
            <a:ext cx="3983126" cy="909252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>
              <a:defRPr/>
            </a:pPr>
            <a:r>
              <a:rPr lang="en-US" sz="3360" b="1" dirty="0">
                <a:solidFill>
                  <a:srgbClr val="FFFFFF"/>
                </a:solidFill>
              </a:rPr>
              <a:t>Infrastructure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81598" y="3796486"/>
            <a:ext cx="5177888" cy="733216"/>
          </a:xfrm>
          <a:prstGeom prst="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>
              <a:defRPr/>
            </a:pPr>
            <a:r>
              <a:rPr lang="en-US" sz="2880" dirty="0">
                <a:solidFill>
                  <a:srgbClr val="FFFFFF"/>
                </a:solidFill>
              </a:rPr>
              <a:t>Storage |Computation |Network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995477" y="5349241"/>
            <a:ext cx="3983128" cy="851946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>
              <a:defRPr/>
            </a:pPr>
            <a:r>
              <a:rPr lang="en-US" sz="3360" b="1" dirty="0">
                <a:solidFill>
                  <a:srgbClr val="FFFFFF"/>
                </a:solidFill>
              </a:rPr>
              <a:t>Intelligence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181598" y="5400223"/>
            <a:ext cx="5177888" cy="744253"/>
          </a:xfrm>
          <a:prstGeom prst="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>
              <a:defRPr/>
            </a:pPr>
            <a:r>
              <a:rPr lang="en-US" sz="2880" dirty="0">
                <a:solidFill>
                  <a:srgbClr val="FFFFFF"/>
                </a:solidFill>
              </a:rPr>
              <a:t>Learn |Predict | Adapt | Evolve</a:t>
            </a:r>
          </a:p>
        </p:txBody>
      </p:sp>
    </p:spTree>
    <p:extLst>
      <p:ext uri="{BB962C8B-B14F-4D97-AF65-F5344CB8AC3E}">
        <p14:creationId xmlns:p14="http://schemas.microsoft.com/office/powerpoint/2010/main" val="8254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Chat-Bots Season!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02" y="1192691"/>
            <a:ext cx="2379447" cy="2376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52" y="1192213"/>
            <a:ext cx="2857242" cy="2375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03" y="4330362"/>
            <a:ext cx="2379447" cy="184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74" y="4640604"/>
            <a:ext cx="4833399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71" y="4416086"/>
            <a:ext cx="2090057" cy="1820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77" y="1192213"/>
            <a:ext cx="2379447" cy="2375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6151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23672"/>
            <a:ext cx="8913813" cy="914400"/>
          </a:xfrm>
        </p:spPr>
        <p:txBody>
          <a:bodyPr/>
          <a:lstStyle/>
          <a:p>
            <a:r>
              <a:rPr lang="en-US" dirty="0"/>
              <a:t>Further Readings!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47" y="1323683"/>
            <a:ext cx="3939036" cy="5152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22" y="1323682"/>
            <a:ext cx="3977908" cy="51523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532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79860"/>
            <a:ext cx="8913813" cy="914400"/>
          </a:xfrm>
        </p:spPr>
        <p:txBody>
          <a:bodyPr/>
          <a:lstStyle/>
          <a:p>
            <a:r>
              <a:rPr lang="en-US" dirty="0"/>
              <a:t>Further Readings!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48" y="1399014"/>
            <a:ext cx="3944693" cy="5126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32" y="1399014"/>
            <a:ext cx="3944693" cy="512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56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2480" y="1008698"/>
            <a:ext cx="9547041" cy="45081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b="1" dirty="0">
                <a:solidFill>
                  <a:srgbClr val="C00000"/>
                </a:solidFill>
              </a:rPr>
              <a:t>Business </a:t>
            </a:r>
            <a:r>
              <a:rPr lang="en-US" sz="7200" b="1" dirty="0"/>
              <a:t>goals of </a:t>
            </a:r>
            <a:br>
              <a:rPr lang="en-US" sz="7200" b="1" dirty="0"/>
            </a:br>
            <a:r>
              <a:rPr lang="en-US" sz="7200" b="1" dirty="0"/>
              <a:t>Machine Learning</a:t>
            </a:r>
            <a:br>
              <a:rPr lang="en-US" sz="7200" b="1" dirty="0"/>
            </a:br>
            <a:br>
              <a:rPr lang="en-US" sz="7200" b="1" dirty="0"/>
            </a:br>
            <a:r>
              <a:rPr lang="en-US" sz="7200" b="1" dirty="0"/>
              <a:t>How to drive Decisions from Data?</a:t>
            </a:r>
            <a:endParaRPr lang="en-US" sz="4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6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7732"/>
          <a:stretch>
            <a:fillRect/>
          </a:stretch>
        </p:blipFill>
        <p:spPr bwMode="auto">
          <a:xfrm>
            <a:off x="701040" y="1263650"/>
            <a:ext cx="10744200" cy="506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21680" y="3656013"/>
            <a:ext cx="5623560" cy="282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22026"/>
          </a:xfrm>
        </p:spPr>
        <p:txBody>
          <a:bodyPr vert="horz" lIns="329184" tIns="45720" rIns="91440" bIns="45720" rtlCol="0" anchor="ctr">
            <a:noAutofit/>
          </a:bodyPr>
          <a:lstStyle/>
          <a:p>
            <a:pPr>
              <a:defRPr/>
            </a:pP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Drowning in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Data</a:t>
            </a:r>
            <a:r>
              <a:rPr lang="en-US" sz="4800" dirty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,</a:t>
            </a:r>
            <a:r>
              <a:rPr lang="en-US" sz="4800" dirty="0">
                <a:solidFill>
                  <a:srgbClr val="3366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Starving for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Knowledge  </a:t>
            </a:r>
          </a:p>
        </p:txBody>
      </p:sp>
      <p:sp>
        <p:nvSpPr>
          <p:cNvPr id="8" name="Rectangle 7"/>
          <p:cNvSpPr/>
          <p:nvPr/>
        </p:nvSpPr>
        <p:spPr>
          <a:xfrm>
            <a:off x="701040" y="1219207"/>
            <a:ext cx="2560320" cy="29361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defTabSz="548640">
              <a:defRPr/>
            </a:pPr>
            <a:r>
              <a:rPr lang="en-US" sz="1680" dirty="0">
                <a:solidFill>
                  <a:prstClr val="black"/>
                </a:solidFill>
                <a:latin typeface="Arial Narrow"/>
                <a:cs typeface="Arial Narrow"/>
              </a:rPr>
              <a:t>ATATTAGGTTTTTACCTACCCAGGAAAAGCCAACCAACCTCGATCTCTTGTAGATCTGTTCTCTAAACGAACTTTAAAATCTGTGTAGCTGTCGCTCGGCTGCATGCCTAGTGCACCTACGCAGTATAAACAATAATAAATTTTACTGTCGTTGACAAGAAACGAGTAACTCGTCCCTCTTCTGCAGACTGCTTATTACGCGACCGTAAGCTAC…</a:t>
            </a:r>
            <a:endParaRPr lang="en-US" sz="1680" dirty="0">
              <a:solidFill>
                <a:prstClr val="black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" y="3681413"/>
            <a:ext cx="256032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61360" y="1219201"/>
            <a:ext cx="256032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61360" y="3681413"/>
            <a:ext cx="2560320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557260" y="1209679"/>
            <a:ext cx="288798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rcRect t="32372"/>
          <a:stretch>
            <a:fillRect/>
          </a:stretch>
        </p:blipFill>
        <p:spPr bwMode="auto">
          <a:xfrm>
            <a:off x="5821680" y="1209675"/>
            <a:ext cx="2735580" cy="247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5829311" y="4289425"/>
            <a:ext cx="4280536" cy="636588"/>
            <a:chOff x="4349646" y="4288930"/>
            <a:chExt cx="3567534" cy="637680"/>
          </a:xfrm>
        </p:grpSpPr>
        <p:pic>
          <p:nvPicPr>
            <p:cNvPr id="15386" name="Picture 41"/>
            <p:cNvPicPr preferRelativeResize="0">
              <a:picLocks/>
            </p:cNvPicPr>
            <p:nvPr/>
          </p:nvPicPr>
          <p:blipFill>
            <a:blip r:embed="rId10"/>
            <a:srcRect t="18581" b="25548"/>
            <a:stretch>
              <a:fillRect/>
            </a:stretch>
          </p:blipFill>
          <p:spPr bwMode="auto">
            <a:xfrm>
              <a:off x="6134100" y="4295674"/>
              <a:ext cx="1783080" cy="630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87" name="Picture 42"/>
            <p:cNvPicPr preferRelativeResize="0">
              <a:picLocks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349646" y="4288930"/>
              <a:ext cx="1783080" cy="630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821680" y="4927600"/>
            <a:ext cx="292608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761096" y="4926013"/>
            <a:ext cx="269748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836920" y="5697538"/>
            <a:ext cx="5608320" cy="749300"/>
            <a:chOff x="4355753" y="5697695"/>
            <a:chExt cx="4673600" cy="748411"/>
          </a:xfrm>
        </p:grpSpPr>
        <p:pic>
          <p:nvPicPr>
            <p:cNvPr id="15384" name="Picture 50"/>
            <p:cNvPicPr>
              <a:picLocks noChangeAspect="1"/>
            </p:cNvPicPr>
            <p:nvPr/>
          </p:nvPicPr>
          <p:blipFill>
            <a:blip r:embed="rId14"/>
            <a:srcRect l="6000" t="33000" r="6000" b="36000"/>
            <a:stretch>
              <a:fillRect/>
            </a:stretch>
          </p:blipFill>
          <p:spPr bwMode="auto">
            <a:xfrm>
              <a:off x="4355753" y="5704426"/>
              <a:ext cx="2438400" cy="716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85" name="Picture 51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6781453" y="5697695"/>
              <a:ext cx="2247900" cy="7484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5844540" y="3668713"/>
            <a:ext cx="5600700" cy="1257300"/>
            <a:chOff x="4362934" y="3668320"/>
            <a:chExt cx="4666419" cy="1258291"/>
          </a:xfrm>
        </p:grpSpPr>
        <p:pic>
          <p:nvPicPr>
            <p:cNvPr id="15377" name="Picture 44"/>
            <p:cNvPicPr preferRelativeResize="0">
              <a:picLocks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6135370" y="3668320"/>
              <a:ext cx="1783080" cy="630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8" name="Picture 45"/>
            <p:cNvPicPr preferRelativeResize="0">
              <a:picLocks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362934" y="3670694"/>
              <a:ext cx="1783080" cy="630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54"/>
            <p:cNvGrpSpPr>
              <a:grpSpLocks/>
            </p:cNvGrpSpPr>
            <p:nvPr/>
          </p:nvGrpSpPr>
          <p:grpSpPr bwMode="auto">
            <a:xfrm>
              <a:off x="7918533" y="3671179"/>
              <a:ext cx="1110820" cy="1255432"/>
              <a:chOff x="9601200" y="3681414"/>
              <a:chExt cx="1110820" cy="1275561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9601200" y="3681414"/>
                <a:ext cx="1110820" cy="1275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548640">
                  <a:defRPr/>
                </a:pPr>
                <a:endParaRPr lang="en-US" sz="2160">
                  <a:solidFill>
                    <a:prstClr val="white"/>
                  </a:solidFill>
                </a:endParaRPr>
              </a:p>
            </p:txBody>
          </p:sp>
          <p:pic>
            <p:nvPicPr>
              <p:cNvPr id="15383" name="Picture 52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9601200" y="3681414"/>
                <a:ext cx="1110820" cy="12755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66345" y="1263650"/>
            <a:ext cx="6812934" cy="506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76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35"/>
            <a:ext cx="12192000" cy="1039091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How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BIG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is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Big Data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894227" y="1325881"/>
            <a:ext cx="2858432" cy="2377440"/>
            <a:chOff x="237190" y="1104900"/>
            <a:chExt cx="2382026" cy="1981200"/>
          </a:xfrm>
        </p:grpSpPr>
        <p:sp>
          <p:nvSpPr>
            <p:cNvPr id="3" name="Rectangle 2"/>
            <p:cNvSpPr/>
            <p:nvPr/>
          </p:nvSpPr>
          <p:spPr>
            <a:xfrm>
              <a:off x="237190" y="1104900"/>
              <a:ext cx="2382026" cy="198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/>
              <a:endParaRPr lang="en-US" sz="2160">
                <a:solidFill>
                  <a:prstClr val="white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5064" y="1391364"/>
              <a:ext cx="949554" cy="64193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69987" y="2055793"/>
              <a:ext cx="2138940" cy="938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548640"/>
              <a:r>
                <a:rPr lang="en-US" sz="3840" b="1" dirty="0">
                  <a:solidFill>
                    <a:srgbClr val="FF0000"/>
                  </a:solidFill>
                </a:rPr>
                <a:t>600 million </a:t>
              </a:r>
            </a:p>
            <a:p>
              <a:pPr algn="ctr" defTabSz="548640"/>
              <a:r>
                <a:rPr lang="en-US" sz="2160" dirty="0">
                  <a:solidFill>
                    <a:prstClr val="black"/>
                  </a:solidFill>
                </a:rPr>
                <a:t>tweets per </a:t>
              </a:r>
              <a:r>
                <a:rPr lang="en-US" sz="2880" b="1" u="sng" dirty="0">
                  <a:solidFill>
                    <a:prstClr val="black"/>
                  </a:solidFill>
                </a:rPr>
                <a:t>DAY</a:t>
              </a:r>
              <a:endParaRPr lang="en-US" sz="2160" b="1" u="sng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541520" y="1325880"/>
            <a:ext cx="2858431" cy="2377440"/>
            <a:chOff x="3276600" y="1104900"/>
            <a:chExt cx="2382026" cy="1981200"/>
          </a:xfrm>
        </p:grpSpPr>
        <p:sp>
          <p:nvSpPr>
            <p:cNvPr id="22" name="Rectangle 21"/>
            <p:cNvSpPr/>
            <p:nvPr/>
          </p:nvSpPr>
          <p:spPr>
            <a:xfrm>
              <a:off x="3276600" y="1104900"/>
              <a:ext cx="2382026" cy="198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/>
              <a:endParaRPr lang="en-US" sz="2160">
                <a:solidFill>
                  <a:prstClr val="white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8090" y="1193820"/>
              <a:ext cx="1524000" cy="67637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317643" y="2055793"/>
              <a:ext cx="2305447" cy="938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48640"/>
              <a:r>
                <a:rPr lang="en-US" sz="3840" b="1" dirty="0">
                  <a:solidFill>
                    <a:srgbClr val="FF0000"/>
                  </a:solidFill>
                </a:rPr>
                <a:t>100 hours </a:t>
              </a:r>
              <a:r>
                <a:rPr lang="en-US" sz="2160" dirty="0">
                  <a:solidFill>
                    <a:prstClr val="black"/>
                  </a:solidFill>
                </a:rPr>
                <a:t>of videos </a:t>
              </a:r>
              <a:r>
                <a:rPr lang="en-US" sz="2160" dirty="0">
                  <a:solidFill>
                    <a:srgbClr val="000000"/>
                  </a:solidFill>
                </a:rPr>
                <a:t>per </a:t>
              </a:r>
              <a:r>
                <a:rPr lang="en-US" sz="2880" b="1" u="sng" dirty="0">
                  <a:solidFill>
                    <a:srgbClr val="000000"/>
                  </a:solidFill>
                </a:rPr>
                <a:t>MINUTE</a:t>
              </a:r>
              <a:endParaRPr lang="en-US" sz="2160" b="1" u="sng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75329" y="1325880"/>
            <a:ext cx="2858431" cy="2377440"/>
            <a:chOff x="6304774" y="1104900"/>
            <a:chExt cx="2382026" cy="1981200"/>
          </a:xfrm>
        </p:grpSpPr>
        <p:sp>
          <p:nvSpPr>
            <p:cNvPr id="25" name="Rectangle 24"/>
            <p:cNvSpPr/>
            <p:nvPr/>
          </p:nvSpPr>
          <p:spPr>
            <a:xfrm>
              <a:off x="6304774" y="1104900"/>
              <a:ext cx="2382026" cy="198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/>
              <a:endParaRPr lang="en-US" sz="2160">
                <a:solidFill>
                  <a:prstClr val="white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3200" y="1285244"/>
              <a:ext cx="1821793" cy="755285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6556437" y="2082398"/>
              <a:ext cx="1900093" cy="938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548640"/>
              <a:r>
                <a:rPr lang="en-US" sz="3840" b="1" dirty="0">
                  <a:solidFill>
                    <a:srgbClr val="FF0000"/>
                  </a:solidFill>
                </a:rPr>
                <a:t>800+ </a:t>
              </a:r>
              <a:r>
                <a:rPr lang="en-US" sz="2160" dirty="0">
                  <a:solidFill>
                    <a:prstClr val="black"/>
                  </a:solidFill>
                </a:rPr>
                <a:t>websites</a:t>
              </a:r>
            </a:p>
            <a:p>
              <a:pPr algn="ctr" defTabSz="548640"/>
              <a:r>
                <a:rPr lang="en-US" sz="2160" dirty="0">
                  <a:solidFill>
                    <a:prstClr val="black"/>
                  </a:solidFill>
                </a:rPr>
                <a:t>per </a:t>
              </a:r>
              <a:r>
                <a:rPr lang="en-US" sz="2880" b="1" u="sng" dirty="0">
                  <a:solidFill>
                    <a:prstClr val="black"/>
                  </a:solidFill>
                </a:rPr>
                <a:t>MINUTE</a:t>
              </a:r>
              <a:endParaRPr lang="en-US" sz="2160" b="1" u="sng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94229" y="4069081"/>
            <a:ext cx="2858431" cy="2377440"/>
            <a:chOff x="228600" y="3390900"/>
            <a:chExt cx="2382026" cy="1981200"/>
          </a:xfrm>
        </p:grpSpPr>
        <p:sp>
          <p:nvSpPr>
            <p:cNvPr id="28" name="Rectangle 27"/>
            <p:cNvSpPr/>
            <p:nvPr/>
          </p:nvSpPr>
          <p:spPr>
            <a:xfrm>
              <a:off x="228600" y="3390900"/>
              <a:ext cx="2382026" cy="198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/>
              <a:endParaRPr lang="en-US" sz="2160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999" y="3543300"/>
              <a:ext cx="2047056" cy="79523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00679" y="4305300"/>
              <a:ext cx="2108697" cy="1000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548640"/>
              <a:r>
                <a:rPr lang="en-US" sz="3840" b="1" dirty="0">
                  <a:solidFill>
                    <a:srgbClr val="FF0000"/>
                  </a:solidFill>
                </a:rPr>
                <a:t>100 TB </a:t>
              </a:r>
              <a:r>
                <a:rPr lang="en-US" sz="2160" dirty="0">
                  <a:solidFill>
                    <a:prstClr val="black"/>
                  </a:solidFill>
                </a:rPr>
                <a:t>of data </a:t>
              </a:r>
            </a:p>
            <a:p>
              <a:pPr algn="ctr" defTabSz="548640"/>
              <a:r>
                <a:rPr lang="en-US" sz="2160" dirty="0">
                  <a:solidFill>
                    <a:prstClr val="black"/>
                  </a:solidFill>
                </a:rPr>
                <a:t>uploaded </a:t>
              </a:r>
              <a:r>
                <a:rPr lang="en-US" sz="3360" b="1" u="sng" dirty="0">
                  <a:solidFill>
                    <a:srgbClr val="000000"/>
                  </a:solidFill>
                </a:rPr>
                <a:t>DAILY</a:t>
              </a:r>
              <a:endParaRPr lang="en-US" sz="2160" b="1" u="sng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41520" y="4080316"/>
            <a:ext cx="2858431" cy="2377440"/>
            <a:chOff x="3276600" y="3400263"/>
            <a:chExt cx="2382026" cy="1981200"/>
          </a:xfrm>
        </p:grpSpPr>
        <p:sp>
          <p:nvSpPr>
            <p:cNvPr id="31" name="Rectangle 30"/>
            <p:cNvSpPr/>
            <p:nvPr/>
          </p:nvSpPr>
          <p:spPr>
            <a:xfrm>
              <a:off x="3276600" y="3400263"/>
              <a:ext cx="2382026" cy="198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/>
              <a:endParaRPr lang="en-US" sz="2160">
                <a:solidFill>
                  <a:prstClr val="white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6"/>
            <a:srcRect r="4864" b="32805"/>
            <a:stretch/>
          </p:blipFill>
          <p:spPr>
            <a:xfrm>
              <a:off x="3362070" y="3484083"/>
              <a:ext cx="2211422" cy="75438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3508263" y="4305300"/>
              <a:ext cx="1843721" cy="9387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548640"/>
              <a:r>
                <a:rPr lang="en-US" sz="3840" b="1" dirty="0">
                  <a:solidFill>
                    <a:srgbClr val="FF0000"/>
                  </a:solidFill>
                </a:rPr>
                <a:t>3.5 Billion</a:t>
              </a:r>
            </a:p>
            <a:p>
              <a:pPr algn="ctr" defTabSz="548640"/>
              <a:r>
                <a:rPr lang="en-US" sz="2160" dirty="0">
                  <a:solidFill>
                    <a:prstClr val="black"/>
                  </a:solidFill>
                </a:rPr>
                <a:t>Queries PER </a:t>
              </a:r>
              <a:r>
                <a:rPr lang="en-US" sz="2880" b="1" u="sng" dirty="0">
                  <a:solidFill>
                    <a:prstClr val="black"/>
                  </a:solidFill>
                </a:rPr>
                <a:t>DAY</a:t>
              </a:r>
              <a:endParaRPr lang="en-US" sz="2160" b="1" u="sng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175329" y="4069080"/>
            <a:ext cx="2858431" cy="2377440"/>
            <a:chOff x="6304774" y="3390900"/>
            <a:chExt cx="2382026" cy="1981200"/>
          </a:xfrm>
        </p:grpSpPr>
        <p:sp>
          <p:nvSpPr>
            <p:cNvPr id="34" name="Rectangle 33"/>
            <p:cNvSpPr/>
            <p:nvPr/>
          </p:nvSpPr>
          <p:spPr>
            <a:xfrm>
              <a:off x="6304774" y="3390900"/>
              <a:ext cx="2382026" cy="198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48640"/>
              <a:endParaRPr lang="en-US" sz="2160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63209" y="4305300"/>
              <a:ext cx="2277241" cy="928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48640"/>
              <a:r>
                <a:rPr lang="en-US" sz="3840" b="1" dirty="0">
                  <a:solidFill>
                    <a:srgbClr val="FF0000"/>
                  </a:solidFill>
                </a:rPr>
                <a:t>30 Million </a:t>
              </a:r>
            </a:p>
            <a:p>
              <a:pPr algn="ctr" defTabSz="548640"/>
              <a:r>
                <a:rPr lang="en-US" sz="2160" dirty="0">
                  <a:solidFill>
                    <a:prstClr val="black"/>
                  </a:solidFill>
                </a:rPr>
                <a:t>Orders per </a:t>
              </a:r>
              <a:r>
                <a:rPr lang="en-US" sz="2800" b="1" u="sng" dirty="0">
                  <a:solidFill>
                    <a:prstClr val="black"/>
                  </a:solidFill>
                </a:rPr>
                <a:t>DAY</a:t>
              </a:r>
              <a:endParaRPr lang="en-US" sz="2160" b="1" u="sng" dirty="0">
                <a:solidFill>
                  <a:srgbClr val="4BACC6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7150" y="3619500"/>
              <a:ext cx="2133600" cy="774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56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6"/>
          <p:cNvSpPr>
            <a:spLocks noGrp="1"/>
          </p:cNvSpPr>
          <p:nvPr>
            <p:ph type="title"/>
          </p:nvPr>
        </p:nvSpPr>
        <p:spPr>
          <a:xfrm>
            <a:off x="0" y="25080"/>
            <a:ext cx="12191999" cy="90525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  How did we get here?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16198" y="1244951"/>
            <a:ext cx="9875520" cy="5394955"/>
          </a:xfrm>
        </p:spPr>
        <p:txBody>
          <a:bodyPr>
            <a:noAutofit/>
          </a:bodyPr>
          <a:lstStyle/>
          <a:p>
            <a:pPr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3360" b="1" dirty="0">
                <a:solidFill>
                  <a:srgbClr val="C00000"/>
                </a:solidFill>
                <a:latin typeface="+mj-lt"/>
                <a:cs typeface="Constantia"/>
              </a:rPr>
              <a:t>Collection</a:t>
            </a:r>
            <a:r>
              <a:rPr lang="en-US" sz="3360" b="1" dirty="0">
                <a:latin typeface="+mj-lt"/>
                <a:cs typeface="Constantia"/>
              </a:rPr>
              <a:t> – </a:t>
            </a:r>
            <a:r>
              <a:rPr lang="en-US" sz="3360" dirty="0">
                <a:latin typeface="+mj-lt"/>
                <a:cs typeface="Constantia"/>
              </a:rPr>
              <a:t>better “sensors”</a:t>
            </a:r>
          </a:p>
          <a:p>
            <a:pPr lvl="1"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2400" dirty="0">
                <a:latin typeface="+mj-lt"/>
                <a:cs typeface="Constantia"/>
              </a:rPr>
              <a:t>Scanner, Point of Sale, Medical Sensors, Crowd Sourcing,…</a:t>
            </a:r>
          </a:p>
          <a:p>
            <a:pPr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3360" b="1" dirty="0">
                <a:solidFill>
                  <a:srgbClr val="C00000"/>
                </a:solidFill>
                <a:latin typeface="+mj-lt"/>
                <a:cs typeface="Constantia"/>
              </a:rPr>
              <a:t>Communication</a:t>
            </a:r>
            <a:r>
              <a:rPr lang="en-US" sz="3360" b="1" dirty="0">
                <a:latin typeface="+mj-lt"/>
                <a:cs typeface="Constantia"/>
              </a:rPr>
              <a:t> – </a:t>
            </a:r>
            <a:r>
              <a:rPr lang="en-US" sz="3360" dirty="0">
                <a:latin typeface="+mj-lt"/>
                <a:cs typeface="Constantia"/>
              </a:rPr>
              <a:t>faster “transfer”</a:t>
            </a:r>
          </a:p>
          <a:p>
            <a:pPr lvl="1"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2400" dirty="0">
                <a:latin typeface="+mj-lt"/>
                <a:cs typeface="Constantia"/>
              </a:rPr>
              <a:t>Network infrastructure, Compression Technologies</a:t>
            </a:r>
          </a:p>
          <a:p>
            <a:pPr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3360" b="1" dirty="0">
                <a:solidFill>
                  <a:srgbClr val="C00000"/>
                </a:solidFill>
                <a:latin typeface="+mj-lt"/>
                <a:cs typeface="Constantia"/>
              </a:rPr>
              <a:t>Storage</a:t>
            </a:r>
            <a:r>
              <a:rPr lang="en-US" sz="3360" b="1" dirty="0">
                <a:latin typeface="+mj-lt"/>
                <a:cs typeface="Constantia"/>
              </a:rPr>
              <a:t> </a:t>
            </a:r>
            <a:r>
              <a:rPr lang="en-US" sz="3360" dirty="0">
                <a:latin typeface="+mj-lt"/>
                <a:cs typeface="Constantia"/>
              </a:rPr>
              <a:t>– cheaper “warehouses”</a:t>
            </a:r>
            <a:r>
              <a:rPr lang="en-US" sz="3360" b="1" dirty="0">
                <a:latin typeface="+mj-lt"/>
                <a:cs typeface="Constantia"/>
              </a:rPr>
              <a:t> </a:t>
            </a:r>
            <a:endParaRPr lang="en-US" sz="3360" dirty="0">
              <a:latin typeface="+mj-lt"/>
              <a:cs typeface="Constantia"/>
            </a:endParaRPr>
          </a:p>
          <a:p>
            <a:pPr lvl="1"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2400" dirty="0">
                <a:latin typeface="+mj-lt"/>
                <a:cs typeface="Constantia"/>
              </a:rPr>
              <a:t>Cloud based storage, large warehouses, NoSQL databases</a:t>
            </a:r>
          </a:p>
          <a:p>
            <a:pPr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3360" b="1" dirty="0">
                <a:solidFill>
                  <a:srgbClr val="C00000"/>
                </a:solidFill>
                <a:latin typeface="+mj-lt"/>
                <a:cs typeface="Constantia"/>
              </a:rPr>
              <a:t>Computation</a:t>
            </a:r>
            <a:r>
              <a:rPr lang="en-US" sz="3360" b="1" dirty="0">
                <a:latin typeface="+mj-lt"/>
                <a:cs typeface="Constantia"/>
              </a:rPr>
              <a:t> – </a:t>
            </a:r>
            <a:r>
              <a:rPr lang="en-US" sz="3360" dirty="0">
                <a:latin typeface="+mj-lt"/>
                <a:cs typeface="Constantia"/>
              </a:rPr>
              <a:t>massive “distributed computing”</a:t>
            </a:r>
          </a:p>
          <a:p>
            <a:pPr lvl="1"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2400" dirty="0">
                <a:latin typeface="+mj-lt"/>
                <a:cs typeface="Constantia"/>
              </a:rPr>
              <a:t>Distributed and Parallel Computing, </a:t>
            </a:r>
            <a:r>
              <a:rPr lang="en-US" sz="2400" dirty="0" err="1">
                <a:latin typeface="+mj-lt"/>
                <a:cs typeface="Constantia"/>
              </a:rPr>
              <a:t>Mapreduce</a:t>
            </a:r>
            <a:r>
              <a:rPr lang="en-US" sz="2400" dirty="0">
                <a:latin typeface="+mj-lt"/>
                <a:cs typeface="Constantia"/>
              </a:rPr>
              <a:t>/</a:t>
            </a:r>
            <a:r>
              <a:rPr lang="en-US" sz="2400" dirty="0" err="1">
                <a:latin typeface="+mj-lt"/>
                <a:cs typeface="Constantia"/>
              </a:rPr>
              <a:t>Hadoop</a:t>
            </a:r>
            <a:endParaRPr lang="en-US" sz="2400" dirty="0">
              <a:latin typeface="+mj-lt"/>
              <a:cs typeface="Constantia"/>
            </a:endParaRPr>
          </a:p>
          <a:p>
            <a:pPr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3360" b="1" dirty="0">
                <a:solidFill>
                  <a:schemeClr val="accent2"/>
                </a:solidFill>
                <a:latin typeface="+mj-lt"/>
                <a:cs typeface="Constantia"/>
              </a:rPr>
              <a:t>Decisions </a:t>
            </a:r>
            <a:r>
              <a:rPr lang="en-US" sz="3360" b="1" dirty="0">
                <a:latin typeface="+mj-lt"/>
                <a:cs typeface="Constantia"/>
              </a:rPr>
              <a:t>– </a:t>
            </a:r>
            <a:r>
              <a:rPr lang="en-US" sz="3360" dirty="0">
                <a:latin typeface="+mj-lt"/>
                <a:cs typeface="Constantia"/>
              </a:rPr>
              <a:t>intelligent “decisions”</a:t>
            </a:r>
          </a:p>
          <a:p>
            <a:pPr lvl="1">
              <a:lnSpc>
                <a:spcPct val="60000"/>
              </a:lnSpc>
              <a:spcAft>
                <a:spcPts val="1440"/>
              </a:spcAft>
              <a:buFont typeface="Wingdings" charset="2"/>
              <a:buChar char="§"/>
              <a:defRPr/>
            </a:pPr>
            <a:r>
              <a:rPr lang="en-US" sz="2400" dirty="0">
                <a:latin typeface="+mj-lt"/>
                <a:cs typeface="Constantia"/>
              </a:rPr>
              <a:t>Advances in Machine Learning and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9497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1"/>
          <p:cNvSpPr txBox="1">
            <a:spLocks/>
          </p:cNvSpPr>
          <p:nvPr/>
        </p:nvSpPr>
        <p:spPr>
          <a:xfrm>
            <a:off x="1546411" y="1374748"/>
            <a:ext cx="10130581" cy="5230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Which </a:t>
            </a:r>
            <a:r>
              <a:rPr lang="en-US" b="1" dirty="0">
                <a:solidFill>
                  <a:srgbClr val="000000"/>
                </a:solidFill>
              </a:rPr>
              <a:t>position</a:t>
            </a:r>
            <a:r>
              <a:rPr lang="en-US" dirty="0">
                <a:solidFill>
                  <a:srgbClr val="000000"/>
                </a:solidFill>
              </a:rPr>
              <a:t> should a </a:t>
            </a:r>
            <a:r>
              <a:rPr lang="en-US" b="1" dirty="0">
                <a:solidFill>
                  <a:srgbClr val="000000"/>
                </a:solidFill>
              </a:rPr>
              <a:t>Page/Ad</a:t>
            </a:r>
            <a:r>
              <a:rPr lang="en-US" dirty="0">
                <a:solidFill>
                  <a:srgbClr val="000000"/>
                </a:solidFill>
              </a:rPr>
              <a:t> be shown for a </a:t>
            </a:r>
            <a:r>
              <a:rPr lang="en-US" b="1" dirty="0">
                <a:solidFill>
                  <a:srgbClr val="000000"/>
                </a:solidFill>
              </a:rPr>
              <a:t>query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Should the </a:t>
            </a:r>
            <a:r>
              <a:rPr lang="en-US" b="1" dirty="0">
                <a:solidFill>
                  <a:srgbClr val="000000"/>
                </a:solidFill>
              </a:rPr>
              <a:t>home loan/credit card transaction </a:t>
            </a:r>
            <a:r>
              <a:rPr lang="en-US" dirty="0">
                <a:solidFill>
                  <a:srgbClr val="000000"/>
                </a:solidFill>
              </a:rPr>
              <a:t>be approved?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Which </a:t>
            </a:r>
            <a:r>
              <a:rPr lang="en-US" b="1" dirty="0">
                <a:solidFill>
                  <a:srgbClr val="000000"/>
                </a:solidFill>
              </a:rPr>
              <a:t>Video</a:t>
            </a:r>
            <a:r>
              <a:rPr lang="en-US" dirty="0">
                <a:solidFill>
                  <a:srgbClr val="000000"/>
                </a:solidFill>
              </a:rPr>
              <a:t> to </a:t>
            </a:r>
            <a:r>
              <a:rPr lang="en-US" b="1" dirty="0">
                <a:solidFill>
                  <a:srgbClr val="000000"/>
                </a:solidFill>
              </a:rPr>
              <a:t>show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next</a:t>
            </a:r>
            <a:r>
              <a:rPr lang="en-US" dirty="0">
                <a:solidFill>
                  <a:srgbClr val="000000"/>
                </a:solidFill>
              </a:rPr>
              <a:t> on </a:t>
            </a:r>
            <a:r>
              <a:rPr lang="en-US" b="1" dirty="0">
                <a:solidFill>
                  <a:srgbClr val="000000"/>
                </a:solidFill>
              </a:rPr>
              <a:t>YouTube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Who might user X </a:t>
            </a:r>
            <a:r>
              <a:rPr lang="en-US" b="1" dirty="0">
                <a:solidFill>
                  <a:srgbClr val="000000"/>
                </a:solidFill>
              </a:rPr>
              <a:t>connect/follow</a:t>
            </a:r>
            <a:r>
              <a:rPr lang="en-US" dirty="0">
                <a:solidFill>
                  <a:srgbClr val="000000"/>
                </a:solidFill>
              </a:rPr>
              <a:t> on </a:t>
            </a:r>
            <a:r>
              <a:rPr lang="en-US" b="1" dirty="0">
                <a:solidFill>
                  <a:srgbClr val="000000"/>
                </a:solidFill>
              </a:rPr>
              <a:t>LinkedIn/Twitter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What </a:t>
            </a:r>
            <a:r>
              <a:rPr lang="en-US" b="1" dirty="0">
                <a:solidFill>
                  <a:srgbClr val="000000"/>
                </a:solidFill>
              </a:rPr>
              <a:t>articles/movies/songs </a:t>
            </a:r>
            <a:r>
              <a:rPr lang="en-US" dirty="0">
                <a:solidFill>
                  <a:srgbClr val="000000"/>
                </a:solidFill>
              </a:rPr>
              <a:t>customer X might be interested in?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Which </a:t>
            </a:r>
            <a:r>
              <a:rPr lang="en-US" b="1" dirty="0">
                <a:solidFill>
                  <a:srgbClr val="000000"/>
                </a:solidFill>
              </a:rPr>
              <a:t>coupons/offers</a:t>
            </a:r>
            <a:r>
              <a:rPr lang="en-US" dirty="0">
                <a:solidFill>
                  <a:srgbClr val="000000"/>
                </a:solidFill>
              </a:rPr>
              <a:t> will a </a:t>
            </a:r>
            <a:r>
              <a:rPr lang="en-US" b="1" dirty="0">
                <a:solidFill>
                  <a:srgbClr val="000000"/>
                </a:solidFill>
              </a:rPr>
              <a:t>customer respond </a:t>
            </a:r>
            <a:r>
              <a:rPr lang="en-US" dirty="0">
                <a:solidFill>
                  <a:srgbClr val="000000"/>
                </a:solidFill>
              </a:rPr>
              <a:t>to here/now?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Where to </a:t>
            </a:r>
            <a:r>
              <a:rPr lang="en-US" b="1" dirty="0">
                <a:solidFill>
                  <a:srgbClr val="000000"/>
                </a:solidFill>
              </a:rPr>
              <a:t>open</a:t>
            </a:r>
            <a:r>
              <a:rPr lang="en-US" dirty="0">
                <a:solidFill>
                  <a:srgbClr val="000000"/>
                </a:solidFill>
              </a:rPr>
              <a:t> the next store? How to </a:t>
            </a:r>
            <a:r>
              <a:rPr lang="en-US" b="1" dirty="0">
                <a:solidFill>
                  <a:srgbClr val="000000"/>
                </a:solidFill>
              </a:rPr>
              <a:t>price</a:t>
            </a:r>
            <a:r>
              <a:rPr lang="en-US" dirty="0">
                <a:solidFill>
                  <a:srgbClr val="000000"/>
                </a:solidFill>
              </a:rPr>
              <a:t> the next gadget?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Which </a:t>
            </a:r>
            <a:r>
              <a:rPr lang="en-US" b="1" dirty="0">
                <a:solidFill>
                  <a:srgbClr val="000000"/>
                </a:solidFill>
              </a:rPr>
              <a:t>medicine/treatment </a:t>
            </a:r>
            <a:r>
              <a:rPr lang="en-US" dirty="0">
                <a:solidFill>
                  <a:srgbClr val="000000"/>
                </a:solidFill>
              </a:rPr>
              <a:t>will </a:t>
            </a:r>
            <a:r>
              <a:rPr lang="en-US" b="1" dirty="0">
                <a:solidFill>
                  <a:srgbClr val="000000"/>
                </a:solidFill>
              </a:rPr>
              <a:t>cure</a:t>
            </a:r>
            <a:r>
              <a:rPr lang="en-US" dirty="0">
                <a:solidFill>
                  <a:srgbClr val="000000"/>
                </a:solidFill>
              </a:rPr>
              <a:t> this disease?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Who will be the right </a:t>
            </a:r>
            <a:r>
              <a:rPr lang="en-US" b="1" dirty="0">
                <a:solidFill>
                  <a:srgbClr val="000000"/>
                </a:solidFill>
              </a:rPr>
              <a:t>person (resume)</a:t>
            </a:r>
            <a:r>
              <a:rPr lang="en-US" dirty="0">
                <a:solidFill>
                  <a:srgbClr val="000000"/>
                </a:solidFill>
              </a:rPr>
              <a:t> for this </a:t>
            </a:r>
            <a:r>
              <a:rPr lang="en-US" b="1" dirty="0">
                <a:solidFill>
                  <a:srgbClr val="000000"/>
                </a:solidFill>
              </a:rPr>
              <a:t>Job (description)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Which </a:t>
            </a:r>
            <a:r>
              <a:rPr lang="en-US" b="1" dirty="0">
                <a:solidFill>
                  <a:srgbClr val="000000"/>
                </a:solidFill>
              </a:rPr>
              <a:t>crop</a:t>
            </a:r>
            <a:r>
              <a:rPr lang="en-US" dirty="0">
                <a:solidFill>
                  <a:srgbClr val="000000"/>
                </a:solidFill>
              </a:rPr>
              <a:t> is best for this </a:t>
            </a:r>
            <a:r>
              <a:rPr lang="en-US" b="1" dirty="0">
                <a:solidFill>
                  <a:srgbClr val="000000"/>
                </a:solidFill>
              </a:rPr>
              <a:t>soil/weather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Which </a:t>
            </a:r>
            <a:r>
              <a:rPr lang="en-US" b="1" dirty="0">
                <a:solidFill>
                  <a:srgbClr val="000000"/>
                </a:solidFill>
              </a:rPr>
              <a:t>concepts</a:t>
            </a:r>
            <a:r>
              <a:rPr lang="en-US" dirty="0">
                <a:solidFill>
                  <a:srgbClr val="000000"/>
                </a:solidFill>
              </a:rPr>
              <a:t> is this </a:t>
            </a:r>
            <a:r>
              <a:rPr lang="en-US" b="1" dirty="0">
                <a:solidFill>
                  <a:srgbClr val="000000"/>
                </a:solidFill>
              </a:rPr>
              <a:t>student</a:t>
            </a:r>
            <a:r>
              <a:rPr lang="en-US" dirty="0">
                <a:solidFill>
                  <a:srgbClr val="000000"/>
                </a:solidFill>
              </a:rPr>
              <a:t> ready to learn next?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5599" y="22319"/>
            <a:ext cx="11514976" cy="1120681"/>
          </a:xfrm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en-US" sz="4800"/>
              <a:t>Decisions are everywhere</a:t>
            </a:r>
            <a:r>
              <a:rPr lang="en-US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89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2BD1AA9-8170-4F4A-BDA7-DDE88EC28132}" type="datetime1">
              <a:rPr lang="en-IN" smtClean="0"/>
              <a:t>05-12-2019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6FB2EEC-815E-A740-A098-E7AC53F29765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Arrow Connector 5"/>
          <p:cNvCxnSpPr>
            <a:stCxn id="22" idx="2"/>
            <a:endCxn id="25" idx="0"/>
          </p:cNvCxnSpPr>
          <p:nvPr/>
        </p:nvCxnSpPr>
        <p:spPr>
          <a:xfrm flipH="1">
            <a:off x="1844070" y="3569343"/>
            <a:ext cx="2302006" cy="1093495"/>
          </a:xfrm>
          <a:prstGeom prst="straightConnector1">
            <a:avLst/>
          </a:prstGeom>
          <a:noFill/>
          <a:ln w="12700" cap="flat">
            <a:solidFill>
              <a:schemeClr val="accent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>
            <a:stCxn id="24" idx="0"/>
            <a:endCxn id="23" idx="2"/>
          </p:cNvCxnSpPr>
          <p:nvPr/>
        </p:nvCxnSpPr>
        <p:spPr>
          <a:xfrm flipV="1">
            <a:off x="5975286" y="1493237"/>
            <a:ext cx="8488" cy="221293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>
            <a:stCxn id="20" idx="2"/>
            <a:endCxn id="21" idx="0"/>
          </p:cNvCxnSpPr>
          <p:nvPr/>
        </p:nvCxnSpPr>
        <p:spPr>
          <a:xfrm flipV="1">
            <a:off x="5507022" y="5425662"/>
            <a:ext cx="4275124" cy="10085"/>
          </a:xfrm>
          <a:prstGeom prst="straightConnector1">
            <a:avLst/>
          </a:prstGeom>
          <a:noFill/>
          <a:ln w="127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Date Placeholder 3"/>
          <p:cNvSpPr txBox="1">
            <a:spLocks/>
          </p:cNvSpPr>
          <p:nvPr/>
        </p:nvSpPr>
        <p:spPr>
          <a:xfrm>
            <a:off x="838201" y="6356350"/>
            <a:ext cx="2743199" cy="365124"/>
          </a:xfrm>
          <a:prstGeom prst="rect">
            <a:avLst/>
          </a:prstGeom>
          <a:noFill/>
          <a:ln>
            <a:noFill/>
          </a:ln>
        </p:spPr>
        <p:txBody>
          <a:bodyPr lIns="34275" tIns="34275" rIns="34275" bIns="34275" anchor="ctr" anchorCtr="0"/>
          <a:lstStyle>
            <a:defPPr>
              <a:defRPr lang="en-US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118535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534" b="0" i="0" u="none" strike="noStrike" kern="1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23707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534" b="0" i="0" u="none" strike="noStrike" kern="1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338671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534" b="0" i="0" u="none" strike="noStrike" kern="1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457206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534" b="0" i="0" u="none" strike="noStrike" kern="1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575741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534" b="0" i="0" u="none" strike="noStrike" kern="1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694276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534" b="0" i="0" u="none" strike="noStrike" kern="1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795877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534" b="0" i="0" u="none" strike="noStrike" kern="1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914412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2534" b="0" i="0" u="none" strike="noStrike" kern="1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2BD1AA9-8170-4F4A-BDA7-DDE88EC28132}" type="datetime1">
              <a:rPr lang="en-IN" smtClean="0"/>
              <a:pPr/>
              <a:t>05-12-2019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67300" y="4254500"/>
            <a:ext cx="5207000" cy="0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/>
          <p:cNvCxnSpPr/>
          <p:nvPr/>
        </p:nvCxnSpPr>
        <p:spPr>
          <a:xfrm flipV="1">
            <a:off x="5067300" y="1270000"/>
            <a:ext cx="0" cy="29845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/>
          <p:nvPr/>
        </p:nvCxnSpPr>
        <p:spPr>
          <a:xfrm flipH="1">
            <a:off x="1841500" y="4254500"/>
            <a:ext cx="3225800" cy="1625600"/>
          </a:xfrm>
          <a:prstGeom prst="straightConnector1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 rot="16200000">
            <a:off x="4212388" y="5235692"/>
            <a:ext cx="218915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b="1" dirty="0">
                <a:solidFill>
                  <a:schemeClr val="bg1"/>
                </a:solidFill>
              </a:rPr>
              <a:t>BROADCAST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77537" y="5225607"/>
            <a:ext cx="2209327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b="1">
                <a:solidFill>
                  <a:schemeClr val="bg1"/>
                </a:solidFill>
              </a:rPr>
              <a:t>PERSONALIZED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3790764">
            <a:off x="3401549" y="3234359"/>
            <a:ext cx="1901055" cy="4616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400" b="1">
                <a:solidFill>
                  <a:schemeClr val="bg1"/>
                </a:solidFill>
              </a:rPr>
              <a:t>TACTICAL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3047" y="1093127"/>
            <a:ext cx="162145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b="1" dirty="0">
                <a:solidFill>
                  <a:schemeClr val="bg1"/>
                </a:solidFill>
              </a:rPr>
              <a:t>REAL-TIME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56070" y="3706168"/>
            <a:ext cx="1638431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b="1" dirty="0">
                <a:solidFill>
                  <a:schemeClr val="bg1"/>
                </a:solidFill>
              </a:rPr>
              <a:t>BATCH</a:t>
            </a:r>
          </a:p>
        </p:txBody>
      </p:sp>
      <p:sp>
        <p:nvSpPr>
          <p:cNvPr id="18" name="TextBox 17"/>
          <p:cNvSpPr txBox="1"/>
          <p:nvPr/>
        </p:nvSpPr>
        <p:spPr>
          <a:xfrm rot="3800331">
            <a:off x="660588" y="4535583"/>
            <a:ext cx="1954385" cy="4616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400" b="1">
                <a:solidFill>
                  <a:schemeClr val="bg1"/>
                </a:solidFill>
              </a:rPr>
              <a:t>STRATEGIC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82099" y="5233539"/>
            <a:ext cx="502456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dirty="0">
                <a:solidFill>
                  <a:srgbClr val="C0504D"/>
                </a:solidFill>
              </a:rPr>
              <a:t>all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39849" y="5233539"/>
            <a:ext cx="911526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dirty="0">
                <a:solidFill>
                  <a:srgbClr val="C0504D"/>
                </a:solidFill>
              </a:rPr>
              <a:t>macro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06669" y="5233539"/>
            <a:ext cx="923159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dirty="0">
                <a:solidFill>
                  <a:srgbClr val="C0504D"/>
                </a:solidFill>
              </a:rPr>
              <a:t>micro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85122" y="5233539"/>
            <a:ext cx="808561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dirty="0">
                <a:solidFill>
                  <a:srgbClr val="C0504D"/>
                </a:solidFill>
              </a:rPr>
              <a:t>each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59858" y="3209997"/>
            <a:ext cx="6308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>
                <a:solidFill>
                  <a:schemeClr val="accent1"/>
                </a:solidFill>
              </a:rPr>
              <a:t>day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67676" y="2682290"/>
            <a:ext cx="1432196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>
                <a:solidFill>
                  <a:schemeClr val="accent1"/>
                </a:solidFill>
              </a:rPr>
              <a:t>multi-hour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16690" y="2170351"/>
            <a:ext cx="92315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>
                <a:solidFill>
                  <a:schemeClr val="accent1"/>
                </a:solidFill>
              </a:rPr>
              <a:t>hourly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63545" y="1653737"/>
            <a:ext cx="1223477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>
                <a:solidFill>
                  <a:schemeClr val="accent1"/>
                </a:solidFill>
              </a:rPr>
              <a:t>minutes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3770639">
            <a:off x="2268307" y="3173254"/>
            <a:ext cx="267738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dirty="0">
                <a:solidFill>
                  <a:schemeClr val="accent6"/>
                </a:solidFill>
              </a:rPr>
              <a:t>Time window Optimal</a:t>
            </a:r>
          </a:p>
        </p:txBody>
      </p:sp>
      <p:sp>
        <p:nvSpPr>
          <p:cNvPr id="28" name="TextBox 27"/>
          <p:cNvSpPr txBox="1"/>
          <p:nvPr/>
        </p:nvSpPr>
        <p:spPr>
          <a:xfrm rot="3823940">
            <a:off x="1214093" y="4151932"/>
            <a:ext cx="211608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dirty="0">
                <a:solidFill>
                  <a:schemeClr val="accent6"/>
                </a:solidFill>
              </a:rPr>
              <a:t>Full day optimal</a:t>
            </a:r>
          </a:p>
        </p:txBody>
      </p:sp>
      <p:sp>
        <p:nvSpPr>
          <p:cNvPr id="29" name="TextBox 28"/>
          <p:cNvSpPr txBox="1"/>
          <p:nvPr/>
        </p:nvSpPr>
        <p:spPr>
          <a:xfrm rot="3770639">
            <a:off x="1779506" y="3654100"/>
            <a:ext cx="242885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 defTabSz="548640"/>
            <a:r>
              <a:rPr lang="en-US" sz="2000" dirty="0">
                <a:solidFill>
                  <a:schemeClr val="accent6"/>
                </a:solidFill>
              </a:rPr>
              <a:t>Hour level optimal</a:t>
            </a:r>
          </a:p>
        </p:txBody>
      </p:sp>
      <p:sp>
        <p:nvSpPr>
          <p:cNvPr id="30" name="Title 5"/>
          <p:cNvSpPr txBox="1">
            <a:spLocks/>
          </p:cNvSpPr>
          <p:nvPr/>
        </p:nvSpPr>
        <p:spPr>
          <a:xfrm>
            <a:off x="838200" y="84907"/>
            <a:ext cx="10515599" cy="910609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75" tIns="34275" rIns="34275" bIns="34275" anchor="ctr" anchorCtr="0">
            <a:normAutofit/>
          </a:bodyPr>
          <a:lstStyle>
            <a:lvl1pPr marL="0" marR="0" lvl="0" indent="0" algn="l" defTabSz="41078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Calibri"/>
              <a:buNone/>
              <a:tabLst/>
              <a:defRPr sz="4400" b="0" i="0" u="none" strike="noStrike" cap="none" spc="-90" baseline="0">
                <a:ln>
                  <a:noFill/>
                </a:ln>
                <a:solidFill>
                  <a:schemeClr val="dk1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1078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34" b="0" i="0" u="none" strike="noStrike" cap="none" spc="-9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2pPr>
            <a:lvl3pPr marL="0" marR="0" lvl="2" indent="0" algn="l" defTabSz="41078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34" b="0" i="0" u="none" strike="noStrike" cap="none" spc="-9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3pPr>
            <a:lvl4pPr marL="0" marR="0" lvl="3" indent="0" algn="l" defTabSz="41078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34" b="0" i="0" u="none" strike="noStrike" cap="none" spc="-9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4pPr>
            <a:lvl5pPr marL="0" marR="0" lvl="4" indent="0" algn="l" defTabSz="41078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34" b="0" i="0" u="none" strike="noStrike" cap="none" spc="-9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5pPr>
            <a:lvl6pPr marL="0" marR="0" lvl="5" indent="0" algn="l" defTabSz="41078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34" b="0" i="0" u="none" strike="noStrike" cap="none" spc="-9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6pPr>
            <a:lvl7pPr marL="0" marR="0" lvl="6" indent="0" algn="l" defTabSz="41078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34" b="0" i="0" u="none" strike="noStrike" cap="none" spc="-9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7pPr>
            <a:lvl8pPr marL="0" marR="0" lvl="7" indent="0" algn="l" defTabSz="41078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34" b="0" i="0" u="none" strike="noStrike" cap="none" spc="-9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8pPr>
            <a:lvl9pPr marL="0" marR="0" lvl="8" indent="0" algn="l" defTabSz="41078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34" b="0" i="0" u="none" strike="noStrike" cap="none" spc="-9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 Neue Medium"/>
              </a:defRPr>
            </a:lvl9pPr>
          </a:lstStyle>
          <a:p>
            <a:pPr algn="ctr"/>
            <a:r>
              <a:rPr lang="en-US" kern="0" dirty="0"/>
              <a:t>Evolution of </a:t>
            </a:r>
            <a:r>
              <a:rPr lang="en-US" b="1" kern="0" dirty="0">
                <a:solidFill>
                  <a:srgbClr val="C00000"/>
                </a:solidFill>
              </a:rPr>
              <a:t>Decisions</a:t>
            </a:r>
            <a:r>
              <a:rPr lang="en-US" kern="0" dirty="0">
                <a:solidFill>
                  <a:srgbClr val="C00000"/>
                </a:solidFill>
              </a:rPr>
              <a:t> </a:t>
            </a:r>
            <a:r>
              <a:rPr lang="en-US" kern="0" dirty="0"/>
              <a:t>through Data Science</a:t>
            </a:r>
          </a:p>
        </p:txBody>
      </p:sp>
    </p:spTree>
    <p:extLst>
      <p:ext uri="{BB962C8B-B14F-4D97-AF65-F5344CB8AC3E}">
        <p14:creationId xmlns:p14="http://schemas.microsoft.com/office/powerpoint/2010/main" val="16340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49213"/>
            <a:ext cx="11514976" cy="98801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   From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Data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to </a:t>
            </a: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Decisions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7698" y="1311549"/>
            <a:ext cx="2048027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2533" y="1311549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2533" y="2730281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130" y="4203492"/>
            <a:ext cx="2230183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Predictions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68329" y="1311549"/>
            <a:ext cx="2686200" cy="64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Domain Knowledge</a:t>
            </a:r>
          </a:p>
        </p:txBody>
      </p:sp>
      <p:cxnSp>
        <p:nvCxnSpPr>
          <p:cNvPr id="12" name="Straight Arrow Connector 11"/>
          <p:cNvCxnSpPr>
            <a:stCxn id="96" idx="1"/>
            <a:endCxn id="5" idx="2"/>
          </p:cNvCxnSpPr>
          <p:nvPr/>
        </p:nvCxnSpPr>
        <p:spPr>
          <a:xfrm flipV="1">
            <a:off x="2371711" y="1951629"/>
            <a:ext cx="1" cy="1335011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3395725" y="1631589"/>
            <a:ext cx="1646808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6" idx="3"/>
          </p:cNvCxnSpPr>
          <p:nvPr/>
        </p:nvCxnSpPr>
        <p:spPr>
          <a:xfrm flipH="1">
            <a:off x="6907909" y="1631589"/>
            <a:ext cx="560420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7" idx="0"/>
          </p:cNvCxnSpPr>
          <p:nvPr/>
        </p:nvCxnSpPr>
        <p:spPr>
          <a:xfrm>
            <a:off x="5975221" y="1951633"/>
            <a:ext cx="0" cy="77865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255446" y="5507974"/>
            <a:ext cx="2828956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Objectives</a:t>
            </a:r>
          </a:p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Constraints</a:t>
            </a:r>
          </a:p>
        </p:txBody>
      </p:sp>
      <p:cxnSp>
        <p:nvCxnSpPr>
          <p:cNvPr id="38" name="Shape 37"/>
          <p:cNvCxnSpPr>
            <a:stCxn id="96" idx="4"/>
            <a:endCxn id="7" idx="1"/>
          </p:cNvCxnSpPr>
          <p:nvPr/>
        </p:nvCxnSpPr>
        <p:spPr>
          <a:xfrm flipV="1">
            <a:off x="3325449" y="3050321"/>
            <a:ext cx="1717084" cy="623568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8" idx="0"/>
          </p:cNvCxnSpPr>
          <p:nvPr/>
        </p:nvCxnSpPr>
        <p:spPr>
          <a:xfrm>
            <a:off x="5975221" y="3370361"/>
            <a:ext cx="0" cy="833131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8" idx="2"/>
            <a:endCxn id="108" idx="0"/>
          </p:cNvCxnSpPr>
          <p:nvPr/>
        </p:nvCxnSpPr>
        <p:spPr>
          <a:xfrm>
            <a:off x="5975221" y="4843572"/>
            <a:ext cx="0" cy="58820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108" idx="3"/>
          </p:cNvCxnSpPr>
          <p:nvPr/>
        </p:nvCxnSpPr>
        <p:spPr>
          <a:xfrm flipH="1">
            <a:off x="7747894" y="5888974"/>
            <a:ext cx="507552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039" y="5584174"/>
            <a:ext cx="2028686" cy="609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Feedback</a:t>
            </a:r>
          </a:p>
        </p:txBody>
      </p:sp>
      <p:cxnSp>
        <p:nvCxnSpPr>
          <p:cNvPr id="69" name="Elbow Connector 68"/>
          <p:cNvCxnSpPr>
            <a:stCxn id="108" idx="1"/>
            <a:endCxn id="67" idx="3"/>
          </p:cNvCxnSpPr>
          <p:nvPr/>
        </p:nvCxnSpPr>
        <p:spPr>
          <a:xfrm flipH="1">
            <a:off x="3395725" y="5888974"/>
            <a:ext cx="806823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7" idx="0"/>
            <a:endCxn id="96" idx="3"/>
          </p:cNvCxnSpPr>
          <p:nvPr/>
        </p:nvCxnSpPr>
        <p:spPr>
          <a:xfrm flipH="1" flipV="1">
            <a:off x="2371711" y="4061137"/>
            <a:ext cx="9671" cy="152303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n 95"/>
          <p:cNvSpPr/>
          <p:nvPr/>
        </p:nvSpPr>
        <p:spPr>
          <a:xfrm>
            <a:off x="1417972" y="3286640"/>
            <a:ext cx="1907477" cy="77449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08" name="Diamond 107"/>
          <p:cNvSpPr/>
          <p:nvPr/>
        </p:nvSpPr>
        <p:spPr>
          <a:xfrm>
            <a:off x="4202548" y="5431774"/>
            <a:ext cx="3545346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Decision</a:t>
            </a:r>
          </a:p>
        </p:txBody>
      </p:sp>
    </p:spTree>
    <p:extLst>
      <p:ext uri="{BB962C8B-B14F-4D97-AF65-F5344CB8AC3E}">
        <p14:creationId xmlns:p14="http://schemas.microsoft.com/office/powerpoint/2010/main" val="65135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14218"/>
            <a:ext cx="12191999" cy="1163651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Three aspects of Data Analytics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501181" y="1534206"/>
            <a:ext cx="3291840" cy="1331237"/>
          </a:xfrm>
          <a:prstGeom prst="ellipse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>
              <a:defRPr/>
            </a:pPr>
            <a:r>
              <a:rPr lang="en-US" sz="3360" b="1">
                <a:solidFill>
                  <a:srgbClr val="FFFFFF"/>
                </a:solidFill>
              </a:rPr>
              <a:t>Domain Knowledge</a:t>
            </a:r>
            <a:endParaRPr lang="en-US" sz="3360" b="1" dirty="0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84513" y="3735407"/>
            <a:ext cx="3983126" cy="1331237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>
              <a:defRPr/>
            </a:pPr>
            <a:r>
              <a:rPr lang="en-US" sz="3360" b="1" dirty="0">
                <a:solidFill>
                  <a:srgbClr val="FFFFFF"/>
                </a:solidFill>
              </a:rPr>
              <a:t>Statistics </a:t>
            </a:r>
            <a:r>
              <a:rPr lang="en-US" sz="3360" b="1">
                <a:solidFill>
                  <a:srgbClr val="FFFFFF"/>
                </a:solidFill>
              </a:rPr>
              <a:t>and Mathematics</a:t>
            </a:r>
            <a:endParaRPr lang="en-US" sz="3360" b="1" dirty="0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553949" y="3714990"/>
            <a:ext cx="3953039" cy="1372069"/>
          </a:xfrm>
          <a:prstGeom prst="ellipse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548640">
              <a:defRPr/>
            </a:pPr>
            <a:r>
              <a:rPr lang="en-US" sz="3360" b="1">
                <a:solidFill>
                  <a:srgbClr val="FFFFFF"/>
                </a:solidFill>
              </a:rPr>
              <a:t>Computer Science</a:t>
            </a:r>
            <a:endParaRPr lang="en-US" sz="336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3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Classification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Paradigm : What type is it?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7698" y="1311549"/>
            <a:ext cx="2048027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2533" y="1311549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2533" y="2730281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130" y="4203492"/>
            <a:ext cx="2230183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Predictions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08790" y="1311552"/>
            <a:ext cx="3250302" cy="64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Domain Knowledge</a:t>
            </a:r>
          </a:p>
        </p:txBody>
      </p:sp>
      <p:cxnSp>
        <p:nvCxnSpPr>
          <p:cNvPr id="12" name="Straight Arrow Connector 11"/>
          <p:cNvCxnSpPr>
            <a:stCxn id="96" idx="1"/>
            <a:endCxn id="5" idx="2"/>
          </p:cNvCxnSpPr>
          <p:nvPr/>
        </p:nvCxnSpPr>
        <p:spPr>
          <a:xfrm flipV="1">
            <a:off x="2371711" y="1951629"/>
            <a:ext cx="1" cy="1362605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3395725" y="1631589"/>
            <a:ext cx="1646808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6" idx="3"/>
          </p:cNvCxnSpPr>
          <p:nvPr/>
        </p:nvCxnSpPr>
        <p:spPr>
          <a:xfrm flipH="1" flipV="1">
            <a:off x="6907909" y="1631589"/>
            <a:ext cx="1100881" cy="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7" idx="0"/>
          </p:cNvCxnSpPr>
          <p:nvPr/>
        </p:nvCxnSpPr>
        <p:spPr>
          <a:xfrm>
            <a:off x="5975221" y="1951633"/>
            <a:ext cx="0" cy="77865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436871" y="5500064"/>
            <a:ext cx="3423037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Objectives</a:t>
            </a:r>
          </a:p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Constraints</a:t>
            </a:r>
          </a:p>
        </p:txBody>
      </p:sp>
      <p:cxnSp>
        <p:nvCxnSpPr>
          <p:cNvPr id="38" name="Shape 37"/>
          <p:cNvCxnSpPr>
            <a:stCxn id="96" idx="4"/>
            <a:endCxn id="7" idx="1"/>
          </p:cNvCxnSpPr>
          <p:nvPr/>
        </p:nvCxnSpPr>
        <p:spPr>
          <a:xfrm flipV="1">
            <a:off x="3325449" y="3050321"/>
            <a:ext cx="1717084" cy="65116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8" idx="0"/>
          </p:cNvCxnSpPr>
          <p:nvPr/>
        </p:nvCxnSpPr>
        <p:spPr>
          <a:xfrm>
            <a:off x="5975221" y="3370361"/>
            <a:ext cx="0" cy="833131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8" idx="2"/>
            <a:endCxn id="108" idx="0"/>
          </p:cNvCxnSpPr>
          <p:nvPr/>
        </p:nvCxnSpPr>
        <p:spPr>
          <a:xfrm>
            <a:off x="5975221" y="4843572"/>
            <a:ext cx="0" cy="58820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108" idx="3"/>
          </p:cNvCxnSpPr>
          <p:nvPr/>
        </p:nvCxnSpPr>
        <p:spPr>
          <a:xfrm flipH="1">
            <a:off x="7747894" y="5881064"/>
            <a:ext cx="688977" cy="791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039" y="5584174"/>
            <a:ext cx="2028686" cy="609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Feedback</a:t>
            </a:r>
          </a:p>
        </p:txBody>
      </p:sp>
      <p:cxnSp>
        <p:nvCxnSpPr>
          <p:cNvPr id="69" name="Elbow Connector 68"/>
          <p:cNvCxnSpPr>
            <a:stCxn id="108" idx="1"/>
            <a:endCxn id="67" idx="3"/>
          </p:cNvCxnSpPr>
          <p:nvPr/>
        </p:nvCxnSpPr>
        <p:spPr>
          <a:xfrm flipH="1">
            <a:off x="3395725" y="5888974"/>
            <a:ext cx="806823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7" idx="0"/>
            <a:endCxn id="96" idx="3"/>
          </p:cNvCxnSpPr>
          <p:nvPr/>
        </p:nvCxnSpPr>
        <p:spPr>
          <a:xfrm flipH="1" flipV="1">
            <a:off x="2371711" y="4088731"/>
            <a:ext cx="9671" cy="149544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n 95"/>
          <p:cNvSpPr/>
          <p:nvPr/>
        </p:nvSpPr>
        <p:spPr>
          <a:xfrm>
            <a:off x="1417972" y="3314234"/>
            <a:ext cx="1907477" cy="77449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08" name="Diamond 107"/>
          <p:cNvSpPr/>
          <p:nvPr/>
        </p:nvSpPr>
        <p:spPr>
          <a:xfrm>
            <a:off x="4202548" y="5431774"/>
            <a:ext cx="3545346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Decision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55" y="2681877"/>
            <a:ext cx="2734371" cy="1988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880190" y="1213001"/>
            <a:ext cx="3477965" cy="8925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Agricultural / Botanical Knowledge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921221" y="2703652"/>
            <a:ext cx="2281668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Classification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585762" y="3945577"/>
            <a:ext cx="2796474" cy="9444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Normal vs.  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Stressed in a way?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925573" y="5443367"/>
            <a:ext cx="4116852" cy="9028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Water? Pesticide? Fertilizer?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321194" y="5498695"/>
            <a:ext cx="2101032" cy="780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Crop Yield &amp; Total Cost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8436871" y="5418089"/>
            <a:ext cx="3547731" cy="10389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Maximize Yield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Minimize Cost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99522" y="2757699"/>
            <a:ext cx="3119354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Remote Sensing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Text Classification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Medical diagnosis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CRM systems</a:t>
            </a:r>
          </a:p>
        </p:txBody>
      </p:sp>
    </p:spTree>
    <p:extLst>
      <p:ext uri="{BB962C8B-B14F-4D97-AF65-F5344CB8AC3E}">
        <p14:creationId xmlns:p14="http://schemas.microsoft.com/office/powerpoint/2010/main" val="163795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0150" y="22319"/>
            <a:ext cx="12666474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Recommendation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Paradigm : Which to Choose?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7698" y="1311549"/>
            <a:ext cx="2048027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2533" y="1311549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2533" y="2730281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130" y="4203492"/>
            <a:ext cx="2230183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Predictions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08790" y="1311552"/>
            <a:ext cx="3250302" cy="64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Domain Knowledge</a:t>
            </a:r>
          </a:p>
        </p:txBody>
      </p:sp>
      <p:cxnSp>
        <p:nvCxnSpPr>
          <p:cNvPr id="12" name="Straight Arrow Connector 11"/>
          <p:cNvCxnSpPr>
            <a:stCxn id="96" idx="1"/>
            <a:endCxn id="5" idx="2"/>
          </p:cNvCxnSpPr>
          <p:nvPr/>
        </p:nvCxnSpPr>
        <p:spPr>
          <a:xfrm flipV="1">
            <a:off x="2371711" y="1951629"/>
            <a:ext cx="1" cy="1362605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3395725" y="1631589"/>
            <a:ext cx="1646808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6" idx="3"/>
          </p:cNvCxnSpPr>
          <p:nvPr/>
        </p:nvCxnSpPr>
        <p:spPr>
          <a:xfrm flipH="1" flipV="1">
            <a:off x="6907909" y="1631589"/>
            <a:ext cx="1100881" cy="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7" idx="0"/>
          </p:cNvCxnSpPr>
          <p:nvPr/>
        </p:nvCxnSpPr>
        <p:spPr>
          <a:xfrm>
            <a:off x="5975221" y="1951633"/>
            <a:ext cx="0" cy="77865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436871" y="5500064"/>
            <a:ext cx="3423037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Objectives</a:t>
            </a:r>
          </a:p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Constraints</a:t>
            </a:r>
          </a:p>
        </p:txBody>
      </p:sp>
      <p:cxnSp>
        <p:nvCxnSpPr>
          <p:cNvPr id="38" name="Shape 37"/>
          <p:cNvCxnSpPr>
            <a:stCxn id="96" idx="4"/>
            <a:endCxn id="7" idx="1"/>
          </p:cNvCxnSpPr>
          <p:nvPr/>
        </p:nvCxnSpPr>
        <p:spPr>
          <a:xfrm flipV="1">
            <a:off x="3325449" y="3050321"/>
            <a:ext cx="1717084" cy="65116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8" idx="0"/>
          </p:cNvCxnSpPr>
          <p:nvPr/>
        </p:nvCxnSpPr>
        <p:spPr>
          <a:xfrm>
            <a:off x="5975221" y="3370361"/>
            <a:ext cx="0" cy="833131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8" idx="2"/>
            <a:endCxn id="108" idx="0"/>
          </p:cNvCxnSpPr>
          <p:nvPr/>
        </p:nvCxnSpPr>
        <p:spPr>
          <a:xfrm>
            <a:off x="5975221" y="4843572"/>
            <a:ext cx="0" cy="58820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108" idx="3"/>
          </p:cNvCxnSpPr>
          <p:nvPr/>
        </p:nvCxnSpPr>
        <p:spPr>
          <a:xfrm flipH="1">
            <a:off x="7747894" y="5881064"/>
            <a:ext cx="688977" cy="791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039" y="5584174"/>
            <a:ext cx="2028686" cy="609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Feedback</a:t>
            </a:r>
          </a:p>
        </p:txBody>
      </p:sp>
      <p:cxnSp>
        <p:nvCxnSpPr>
          <p:cNvPr id="69" name="Elbow Connector 68"/>
          <p:cNvCxnSpPr>
            <a:stCxn id="108" idx="1"/>
            <a:endCxn id="67" idx="3"/>
          </p:cNvCxnSpPr>
          <p:nvPr/>
        </p:nvCxnSpPr>
        <p:spPr>
          <a:xfrm flipH="1">
            <a:off x="3395725" y="5888974"/>
            <a:ext cx="806823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7" idx="0"/>
            <a:endCxn id="96" idx="3"/>
          </p:cNvCxnSpPr>
          <p:nvPr/>
        </p:nvCxnSpPr>
        <p:spPr>
          <a:xfrm flipH="1" flipV="1">
            <a:off x="2371711" y="4088731"/>
            <a:ext cx="9671" cy="149544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n 95"/>
          <p:cNvSpPr/>
          <p:nvPr/>
        </p:nvSpPr>
        <p:spPr>
          <a:xfrm>
            <a:off x="1417972" y="3314234"/>
            <a:ext cx="1907477" cy="77449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08" name="Diamond 107"/>
          <p:cNvSpPr/>
          <p:nvPr/>
        </p:nvSpPr>
        <p:spPr>
          <a:xfrm>
            <a:off x="4202548" y="5431774"/>
            <a:ext cx="3545346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Decision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612372" y="2710574"/>
            <a:ext cx="2760819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b="1">
                <a:solidFill>
                  <a:prstClr val="black"/>
                </a:solidFill>
              </a:rPr>
              <a:t>Recommendation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140584" y="5410064"/>
            <a:ext cx="3742593" cy="9444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Product? Messaging? 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Channel? Time?</a:t>
            </a:r>
          </a:p>
        </p:txBody>
      </p:sp>
      <p:pic>
        <p:nvPicPr>
          <p:cNvPr id="2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183" y="2702654"/>
            <a:ext cx="2870244" cy="1988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798606" y="4072275"/>
            <a:ext cx="2363268" cy="8344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rgbClr val="44546A"/>
                </a:solidFill>
              </a:rPr>
              <a:t>Probability of Conversion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80800" y="5061277"/>
            <a:ext cx="2950129" cy="15589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44546A"/>
                </a:solidFill>
              </a:rPr>
              <a:t>Coupon converted</a:t>
            </a:r>
          </a:p>
          <a:p>
            <a:r>
              <a:rPr lang="en-US" sz="2400" dirty="0">
                <a:solidFill>
                  <a:srgbClr val="44546A"/>
                </a:solidFill>
              </a:rPr>
              <a:t>Repeat purchases</a:t>
            </a:r>
          </a:p>
          <a:p>
            <a:r>
              <a:rPr lang="en-US" sz="2400" dirty="0">
                <a:solidFill>
                  <a:srgbClr val="44546A"/>
                </a:solidFill>
              </a:rPr>
              <a:t>Customer Churns</a:t>
            </a:r>
          </a:p>
          <a:p>
            <a:r>
              <a:rPr lang="en-US" sz="2400" dirty="0">
                <a:solidFill>
                  <a:srgbClr val="44546A"/>
                </a:solidFill>
              </a:rPr>
              <a:t>Blocked Couponing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84027" y="2601738"/>
            <a:ext cx="2967993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Product (</a:t>
            </a:r>
            <a:r>
              <a:rPr lang="en-US" sz="2400" dirty="0" err="1">
                <a:solidFill>
                  <a:prstClr val="black"/>
                </a:solidFill>
              </a:rPr>
              <a:t>Amzaon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Movie  (</a:t>
            </a:r>
            <a:r>
              <a:rPr lang="en-US" sz="2400" dirty="0" err="1">
                <a:solidFill>
                  <a:prstClr val="black"/>
                </a:solidFill>
              </a:rPr>
              <a:t>NetFlix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People  (LinkedIn)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News feeds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Video (YouTube)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8314360" y="4989815"/>
            <a:ext cx="3586695" cy="1673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44546A"/>
                </a:solidFill>
              </a:rPr>
              <a:t>Maximize Cross-sell</a:t>
            </a:r>
          </a:p>
          <a:p>
            <a:r>
              <a:rPr lang="en-US" sz="2400" dirty="0">
                <a:solidFill>
                  <a:srgbClr val="44546A"/>
                </a:solidFill>
              </a:rPr>
              <a:t>Maximize Up-sell</a:t>
            </a:r>
          </a:p>
          <a:p>
            <a:r>
              <a:rPr lang="en-US" sz="2400" dirty="0">
                <a:solidFill>
                  <a:srgbClr val="44546A"/>
                </a:solidFill>
              </a:rPr>
              <a:t>Increase Lifetime value</a:t>
            </a:r>
          </a:p>
          <a:p>
            <a:r>
              <a:rPr lang="en-US" sz="2400" dirty="0">
                <a:solidFill>
                  <a:srgbClr val="44546A"/>
                </a:solidFill>
              </a:rPr>
              <a:t>Minimize Coupon fatigue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894047" y="1192213"/>
            <a:ext cx="3477965" cy="8925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rgbClr val="44546A"/>
                </a:solidFill>
              </a:rPr>
              <a:t>Seasonal vs. Causal purchase behavior</a:t>
            </a:r>
          </a:p>
        </p:txBody>
      </p:sp>
    </p:spTree>
    <p:extLst>
      <p:ext uri="{BB962C8B-B14F-4D97-AF65-F5344CB8AC3E}">
        <p14:creationId xmlns:p14="http://schemas.microsoft.com/office/powerpoint/2010/main" val="57945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8872"/>
            <a:ext cx="11514976" cy="1143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Outlier Detection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Paradigm : Is this Normal?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7698" y="1311549"/>
            <a:ext cx="2048027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Insights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2533" y="1311549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Features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2533" y="2730281"/>
            <a:ext cx="1865376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Models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4860130" y="4203492"/>
            <a:ext cx="2230183" cy="6400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Predictions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08790" y="1311552"/>
            <a:ext cx="3250302" cy="64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Domain Knowledge</a:t>
            </a:r>
          </a:p>
        </p:txBody>
      </p:sp>
      <p:cxnSp>
        <p:nvCxnSpPr>
          <p:cNvPr id="12" name="Straight Arrow Connector 11"/>
          <p:cNvCxnSpPr>
            <a:stCxn id="96" idx="1"/>
            <a:endCxn id="5" idx="2"/>
          </p:cNvCxnSpPr>
          <p:nvPr/>
        </p:nvCxnSpPr>
        <p:spPr>
          <a:xfrm flipV="1">
            <a:off x="2371711" y="1951629"/>
            <a:ext cx="1" cy="1362605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6" idx="1"/>
          </p:cNvCxnSpPr>
          <p:nvPr/>
        </p:nvCxnSpPr>
        <p:spPr>
          <a:xfrm>
            <a:off x="3395725" y="1631589"/>
            <a:ext cx="1646808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6" idx="3"/>
          </p:cNvCxnSpPr>
          <p:nvPr/>
        </p:nvCxnSpPr>
        <p:spPr>
          <a:xfrm flipH="1" flipV="1">
            <a:off x="6907909" y="1631589"/>
            <a:ext cx="1100881" cy="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7" idx="0"/>
          </p:cNvCxnSpPr>
          <p:nvPr/>
        </p:nvCxnSpPr>
        <p:spPr>
          <a:xfrm>
            <a:off x="5975221" y="1951633"/>
            <a:ext cx="0" cy="77865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436871" y="5500064"/>
            <a:ext cx="3423037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Objectives</a:t>
            </a:r>
          </a:p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Business Constraints</a:t>
            </a:r>
          </a:p>
        </p:txBody>
      </p:sp>
      <p:cxnSp>
        <p:nvCxnSpPr>
          <p:cNvPr id="38" name="Shape 37"/>
          <p:cNvCxnSpPr>
            <a:stCxn id="96" idx="4"/>
            <a:endCxn id="7" idx="1"/>
          </p:cNvCxnSpPr>
          <p:nvPr/>
        </p:nvCxnSpPr>
        <p:spPr>
          <a:xfrm flipV="1">
            <a:off x="3325449" y="3050321"/>
            <a:ext cx="1717084" cy="651162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  <a:endCxn id="8" idx="0"/>
          </p:cNvCxnSpPr>
          <p:nvPr/>
        </p:nvCxnSpPr>
        <p:spPr>
          <a:xfrm>
            <a:off x="5975221" y="3370361"/>
            <a:ext cx="0" cy="833131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8" idx="2"/>
            <a:endCxn id="108" idx="0"/>
          </p:cNvCxnSpPr>
          <p:nvPr/>
        </p:nvCxnSpPr>
        <p:spPr>
          <a:xfrm>
            <a:off x="5975221" y="4843572"/>
            <a:ext cx="0" cy="588202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3" idx="1"/>
            <a:endCxn id="108" idx="3"/>
          </p:cNvCxnSpPr>
          <p:nvPr/>
        </p:nvCxnSpPr>
        <p:spPr>
          <a:xfrm flipH="1">
            <a:off x="7747894" y="5881064"/>
            <a:ext cx="688977" cy="791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367039" y="5584174"/>
            <a:ext cx="2028686" cy="6096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prstClr val="white"/>
                </a:solidFill>
              </a:rPr>
              <a:t>Feedback</a:t>
            </a:r>
          </a:p>
        </p:txBody>
      </p:sp>
      <p:cxnSp>
        <p:nvCxnSpPr>
          <p:cNvPr id="69" name="Elbow Connector 68"/>
          <p:cNvCxnSpPr>
            <a:stCxn id="108" idx="1"/>
            <a:endCxn id="67" idx="3"/>
          </p:cNvCxnSpPr>
          <p:nvPr/>
        </p:nvCxnSpPr>
        <p:spPr>
          <a:xfrm flipH="1">
            <a:off x="3395725" y="5888974"/>
            <a:ext cx="806823" cy="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7" idx="0"/>
            <a:endCxn id="96" idx="3"/>
          </p:cNvCxnSpPr>
          <p:nvPr/>
        </p:nvCxnSpPr>
        <p:spPr>
          <a:xfrm flipH="1" flipV="1">
            <a:off x="2371711" y="4088731"/>
            <a:ext cx="9671" cy="1495443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Can 95"/>
          <p:cNvSpPr/>
          <p:nvPr/>
        </p:nvSpPr>
        <p:spPr>
          <a:xfrm>
            <a:off x="1417972" y="3314234"/>
            <a:ext cx="1907477" cy="774497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08" name="Diamond 107"/>
          <p:cNvSpPr/>
          <p:nvPr/>
        </p:nvSpPr>
        <p:spPr>
          <a:xfrm>
            <a:off x="4202548" y="5431774"/>
            <a:ext cx="3545346" cy="914400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80" b="1" dirty="0">
                <a:solidFill>
                  <a:srgbClr val="FFFFFF"/>
                </a:solidFill>
              </a:rPr>
              <a:t>Decision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004885" y="1185291"/>
            <a:ext cx="3477965" cy="8925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Seasonal usage, Multiple users, 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598512" y="2731362"/>
            <a:ext cx="2760819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b="1">
                <a:solidFill>
                  <a:prstClr val="black"/>
                </a:solidFill>
              </a:rPr>
              <a:t>Outlier Detection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415511" y="4138213"/>
            <a:ext cx="3076121" cy="78055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Probability of Fraud?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244399" y="5317826"/>
            <a:ext cx="4116852" cy="11428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Approve? Call customer? Block card? Block account?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321194" y="5445813"/>
            <a:ext cx="2101032" cy="8586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>
                <a:solidFill>
                  <a:prstClr val="black"/>
                </a:solidFill>
              </a:rPr>
              <a:t>Customer Reports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8442329" y="5324577"/>
            <a:ext cx="3511892" cy="11428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/>
            <a:tailEnd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Minimize Fraud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</a:rPr>
              <a:t>Maximize Convenience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3139" y="2586881"/>
            <a:ext cx="3044753" cy="2222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8412144" y="2814492"/>
            <a:ext cx="3192477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Fraud (Credit card)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Intrusion (Security)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Fault (Manufacturing)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Anomaly (Sensors)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Terrorism (behavior)</a:t>
            </a:r>
          </a:p>
        </p:txBody>
      </p:sp>
    </p:spTree>
    <p:extLst>
      <p:ext uri="{BB962C8B-B14F-4D97-AF65-F5344CB8AC3E}">
        <p14:creationId xmlns:p14="http://schemas.microsoft.com/office/powerpoint/2010/main" val="4161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6" descr="Picture 1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655" y="1143001"/>
            <a:ext cx="11645462" cy="5594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ular Callout 7"/>
          <p:cNvSpPr/>
          <p:nvPr/>
        </p:nvSpPr>
        <p:spPr>
          <a:xfrm>
            <a:off x="5243670" y="2501107"/>
            <a:ext cx="2405427" cy="457199"/>
          </a:xfrm>
          <a:prstGeom prst="wedgeRectCallout">
            <a:avLst>
              <a:gd name="adj1" fmla="val -56421"/>
              <a:gd name="adj2" fmla="val 93228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Summarize </a:t>
            </a:r>
            <a:r>
              <a:rPr lang="en-US" dirty="0">
                <a:solidFill>
                  <a:srgbClr val="FFFF00"/>
                </a:solidFill>
              </a:rPr>
              <a:t>Information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9824545" y="1389460"/>
            <a:ext cx="1676400" cy="457200"/>
          </a:xfrm>
          <a:prstGeom prst="wedgeRectCallout">
            <a:avLst>
              <a:gd name="adj1" fmla="val -10334"/>
              <a:gd name="adj2" fmla="val 90334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Profitable </a:t>
            </a:r>
            <a:r>
              <a:rPr lang="en-US" dirty="0">
                <a:solidFill>
                  <a:srgbClr val="FFFF00"/>
                </a:solidFill>
              </a:rPr>
              <a:t>Ad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4164312" y="5504202"/>
            <a:ext cx="2347258" cy="461010"/>
          </a:xfrm>
          <a:prstGeom prst="wedgeRectCallout">
            <a:avLst>
              <a:gd name="adj1" fmla="val -43693"/>
              <a:gd name="adj2" fmla="val 91311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Relevant </a:t>
            </a:r>
            <a:r>
              <a:rPr lang="en-US" dirty="0">
                <a:solidFill>
                  <a:srgbClr val="FFFF00"/>
                </a:solidFill>
              </a:rPr>
              <a:t>Search Result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2319"/>
            <a:ext cx="12192000" cy="11430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8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Information Retrieval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Paradigm : Query </a:t>
            </a:r>
            <a:r>
              <a:rPr lang="en-US" sz="4800" dirty="0">
                <a:latin typeface="Calibri Light" charset="0"/>
                <a:ea typeface="Calibri Light" charset="0"/>
                <a:cs typeface="Calibri Light" charset="0"/>
                <a:sym typeface="Wingdings"/>
              </a:rPr>
              <a:t> </a:t>
            </a:r>
            <a:r>
              <a:rPr lang="en-US" sz="4800">
                <a:latin typeface="Calibri Light" charset="0"/>
                <a:ea typeface="Calibri Light" charset="0"/>
                <a:cs typeface="Calibri Light" charset="0"/>
                <a:sym typeface="Wingdings"/>
              </a:rPr>
              <a:t>Docs.</a:t>
            </a:r>
            <a:endParaRPr lang="en-US" sz="48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9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" y="0"/>
            <a:ext cx="12183576" cy="1028588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Key Data Analytics </a:t>
            </a:r>
            <a:r>
              <a:rPr lang="en-US" sz="4800">
                <a:latin typeface="Calibri Light" charset="0"/>
                <a:ea typeface="Calibri Light" charset="0"/>
                <a:cs typeface="Calibri Light" charset="0"/>
              </a:rPr>
              <a:t>Questions! </a:t>
            </a:r>
            <a:endParaRPr lang="en-US" sz="4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110" y="1078113"/>
            <a:ext cx="10857187" cy="564325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b="1" dirty="0"/>
              <a:t>What </a:t>
            </a:r>
            <a:r>
              <a:rPr lang="en-US" b="1" dirty="0">
                <a:solidFill>
                  <a:srgbClr val="C00000"/>
                </a:solidFill>
              </a:rPr>
              <a:t>DECISIONS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does my </a:t>
            </a:r>
            <a:r>
              <a:rPr lang="en-US" b="1" dirty="0"/>
              <a:t>business make?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Which offer to send to which customer?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On what </a:t>
            </a:r>
            <a:r>
              <a:rPr lang="en-US" b="1" dirty="0">
                <a:solidFill>
                  <a:srgbClr val="C00000"/>
                </a:solidFill>
              </a:rPr>
              <a:t>BASIS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do I make those decisions?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Past purchase behaviors of those/similar customers?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How do I quantify </a:t>
            </a:r>
            <a:r>
              <a:rPr lang="en-US" b="1" dirty="0">
                <a:solidFill>
                  <a:srgbClr val="C00000"/>
                </a:solidFill>
              </a:rPr>
              <a:t>SUCCESS </a:t>
            </a:r>
            <a:r>
              <a:rPr lang="en-US" b="1" dirty="0"/>
              <a:t>of my decisions?</a:t>
            </a:r>
          </a:p>
          <a:p>
            <a:pPr lvl="1">
              <a:spcBef>
                <a:spcPts val="1100"/>
              </a:spcBef>
              <a:buFont typeface="Arial" charset="0"/>
              <a:buChar char="•"/>
            </a:pPr>
            <a:r>
              <a:rPr lang="en-US" dirty="0"/>
              <a:t>e.g. What fraction of offers get converted?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What data should I collect to </a:t>
            </a:r>
            <a:r>
              <a:rPr lang="en-US" b="1" dirty="0">
                <a:solidFill>
                  <a:srgbClr val="C00000"/>
                </a:solidFill>
              </a:rPr>
              <a:t>EVALUATE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my decisions?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Did customers redeem the coupons – after how long, how often.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What data should I collect to </a:t>
            </a:r>
            <a:r>
              <a:rPr lang="en-US" b="1" dirty="0">
                <a:solidFill>
                  <a:srgbClr val="C00000"/>
                </a:solidFill>
              </a:rPr>
              <a:t>IMPROVE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my decisions?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e.g. Point of sales data, Social data, Reviews, etc.</a:t>
            </a:r>
          </a:p>
          <a:p>
            <a:pPr>
              <a:buFont typeface="Arial" charset="0"/>
              <a:buChar char="•"/>
            </a:pPr>
            <a:r>
              <a:rPr lang="en-US" b="1" dirty="0"/>
              <a:t>How do I improve my </a:t>
            </a:r>
            <a:r>
              <a:rPr lang="en-US" b="1" dirty="0">
                <a:solidFill>
                  <a:srgbClr val="C00000"/>
                </a:solidFill>
              </a:rPr>
              <a:t>MODELS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from the data I collect?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More data, More features, Better Modeling, More Customization,…</a:t>
            </a:r>
          </a:p>
        </p:txBody>
      </p:sp>
    </p:spTree>
    <p:extLst>
      <p:ext uri="{BB962C8B-B14F-4D97-AF65-F5344CB8AC3E}">
        <p14:creationId xmlns:p14="http://schemas.microsoft.com/office/powerpoint/2010/main" val="19967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Where is </a:t>
            </a:r>
            <a:r>
              <a:rPr lang="en-US" sz="4800" b="1" dirty="0">
                <a:solidFill>
                  <a:srgbClr val="C00000"/>
                </a:solidFill>
              </a:rPr>
              <a:t>Analytics</a:t>
            </a:r>
            <a:r>
              <a:rPr lang="en-US" sz="4800" dirty="0">
                <a:solidFill>
                  <a:srgbClr val="C00000"/>
                </a:solidFill>
              </a:rPr>
              <a:t> </a:t>
            </a:r>
            <a:r>
              <a:rPr lang="en-US" sz="4800" dirty="0"/>
              <a:t>Heading?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5599" y="5556654"/>
            <a:ext cx="4152212" cy="91595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b="1" dirty="0">
                <a:latin typeface="+mj-lt"/>
                <a:cs typeface="Consolas"/>
              </a:rPr>
              <a:t>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5600" y="4444364"/>
            <a:ext cx="4152212" cy="89907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b="1">
                <a:latin typeface="+mj-lt"/>
                <a:cs typeface="Consolas"/>
              </a:rPr>
              <a:t>APPLICATIONS</a:t>
            </a:r>
            <a:endParaRPr lang="en-US" sz="4000" b="1" dirty="0">
              <a:latin typeface="+mj-lt"/>
              <a:cs typeface="Consola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5600" y="3343044"/>
            <a:ext cx="4152212" cy="88810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b="1">
                <a:latin typeface="+mj-lt"/>
                <a:cs typeface="Consolas"/>
              </a:rPr>
              <a:t>SERVICES</a:t>
            </a:r>
            <a:endParaRPr lang="en-US" sz="4000" dirty="0">
              <a:latin typeface="+mj-lt"/>
              <a:cs typeface="Consola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5600" y="2332341"/>
            <a:ext cx="4152212" cy="89691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b="1" dirty="0">
                <a:latin typeface="+mj-lt"/>
                <a:cs typeface="Consolas"/>
              </a:rPr>
              <a:t>SOCIAL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5600" y="1282427"/>
            <a:ext cx="4152212" cy="89691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b="1">
                <a:latin typeface="+mj-lt"/>
                <a:cs typeface="Consolas"/>
              </a:rPr>
              <a:t>ADVANCED</a:t>
            </a:r>
            <a:endParaRPr lang="en-US" sz="4000" b="1" dirty="0">
              <a:latin typeface="+mj-lt"/>
              <a:cs typeface="Consola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90033" y="5558410"/>
            <a:ext cx="7163915" cy="91595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800" b="1" dirty="0">
                <a:latin typeface="+mj-lt"/>
                <a:cs typeface="Consolas"/>
              </a:rPr>
              <a:t>Cloud, Security, </a:t>
            </a:r>
            <a:r>
              <a:rPr lang="en-US" sz="3800" b="1" dirty="0" err="1">
                <a:latin typeface="+mj-lt"/>
                <a:cs typeface="Consolas"/>
              </a:rPr>
              <a:t>IoT</a:t>
            </a:r>
            <a:r>
              <a:rPr lang="en-US" sz="3800" b="1" dirty="0">
                <a:latin typeface="+mj-lt"/>
                <a:cs typeface="Consolas"/>
              </a:rPr>
              <a:t>, Smart Cities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690033" y="4427486"/>
            <a:ext cx="7163915" cy="91595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800" b="1" dirty="0">
                <a:latin typeface="+mj-lt"/>
                <a:cs typeface="Consolas"/>
              </a:rPr>
              <a:t>Search, E-commerce, Social, Games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90032" y="3329119"/>
            <a:ext cx="7163915" cy="91595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800" b="1" dirty="0">
                <a:latin typeface="+mj-lt"/>
                <a:cs typeface="Consolas"/>
              </a:rPr>
              <a:t>Bridge Services, Customer Services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690031" y="2313302"/>
            <a:ext cx="7163915" cy="91595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800" b="1" dirty="0">
                <a:latin typeface="+mj-lt"/>
                <a:cs typeface="Consolas"/>
              </a:rPr>
              <a:t>Agriculture, Healthcare, Education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89840" y="1272251"/>
            <a:ext cx="7163915" cy="915957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800" b="1" dirty="0">
                <a:latin typeface="+mj-lt"/>
                <a:cs typeface="Consolas"/>
              </a:rPr>
              <a:t>Conversations, Vision, Teaching</a:t>
            </a:r>
          </a:p>
        </p:txBody>
      </p:sp>
    </p:spTree>
    <p:extLst>
      <p:ext uri="{BB962C8B-B14F-4D97-AF65-F5344CB8AC3E}">
        <p14:creationId xmlns:p14="http://schemas.microsoft.com/office/powerpoint/2010/main" val="11681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2480" y="1008698"/>
            <a:ext cx="9547041" cy="4508182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Machine Learning Paradigms</a:t>
            </a:r>
            <a:br>
              <a:rPr lang="en-US" sz="7200" b="1" dirty="0"/>
            </a:b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62545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Paradigms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2457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3366FF"/>
                </a:solidFill>
              </a:rPr>
              <a:t> Unsupervised Learning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rgbClr val="3366FF"/>
                </a:solidFill>
              </a:rPr>
              <a:t> Find </a:t>
            </a:r>
            <a:r>
              <a:rPr lang="en-US" b="1" dirty="0">
                <a:solidFill>
                  <a:srgbClr val="3366FF"/>
                </a:solidFill>
              </a:rPr>
              <a:t>structure </a:t>
            </a:r>
            <a:r>
              <a:rPr lang="en-US" dirty="0">
                <a:solidFill>
                  <a:srgbClr val="3366FF"/>
                </a:solidFill>
              </a:rPr>
              <a:t>in data. (Clusters, Density, Patterns)</a:t>
            </a:r>
            <a:endParaRPr lang="en-US" sz="1800" dirty="0">
              <a:solidFill>
                <a:srgbClr val="3366FF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 Supervised Learning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Find </a:t>
            </a:r>
            <a:r>
              <a:rPr lang="en-US" b="1" dirty="0">
                <a:solidFill>
                  <a:schemeClr val="accent6"/>
                </a:solidFill>
              </a:rPr>
              <a:t>mapping </a:t>
            </a:r>
            <a:r>
              <a:rPr lang="en-US" dirty="0">
                <a:solidFill>
                  <a:schemeClr val="accent6"/>
                </a:solidFill>
              </a:rPr>
              <a:t>between features to labels</a:t>
            </a:r>
            <a:endParaRPr lang="en-US" sz="2800" dirty="0">
              <a:solidFill>
                <a:schemeClr val="accent6"/>
              </a:solidFill>
            </a:endParaRP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Semi-Supervised Learning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Using unlabeled data to improve Supervised Learning Models</a:t>
            </a:r>
            <a:endParaRPr lang="en-US" sz="2800" dirty="0">
              <a:solidFill>
                <a:srgbClr val="FF000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 Active Learning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 Find which model to get labeled next to maximize value</a:t>
            </a:r>
            <a:endParaRPr lang="en-US" sz="2800" dirty="0">
              <a:solidFill>
                <a:srgbClr val="FF0000"/>
              </a:solidFill>
            </a:endParaRPr>
          </a:p>
          <a:p>
            <a:pPr>
              <a:buFont typeface="Arial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 Reinforcement Learning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Learn local/early strategies from global/delayed “rewards”</a:t>
            </a:r>
          </a:p>
        </p:txBody>
      </p:sp>
    </p:spTree>
    <p:extLst>
      <p:ext uri="{BB962C8B-B14F-4D97-AF65-F5344CB8AC3E}">
        <p14:creationId xmlns:p14="http://schemas.microsoft.com/office/powerpoint/2010/main" val="190493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245" y="45720"/>
            <a:ext cx="10785715" cy="914400"/>
          </a:xfrm>
        </p:spPr>
        <p:txBody>
          <a:bodyPr>
            <a:normAutofit/>
          </a:bodyPr>
          <a:lstStyle/>
          <a:p>
            <a:r>
              <a:rPr lang="en-US"/>
              <a:t>Un-labelled Data : Unsupervised </a:t>
            </a:r>
            <a:r>
              <a:rPr lang="en-US" dirty="0"/>
              <a:t>Learning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15840" y="1231901"/>
            <a:ext cx="6309360" cy="46640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40" b="1" dirty="0"/>
              <a:t>Web Pages </a:t>
            </a:r>
          </a:p>
          <a:p>
            <a:pPr>
              <a:lnSpc>
                <a:spcPct val="150000"/>
              </a:lnSpc>
            </a:pPr>
            <a:r>
              <a:rPr lang="en-US" sz="2640" b="1" dirty="0"/>
              <a:t>YouTube Videos</a:t>
            </a:r>
            <a:endParaRPr lang="en-US" sz="2640" dirty="0"/>
          </a:p>
          <a:p>
            <a:pPr>
              <a:lnSpc>
                <a:spcPct val="150000"/>
              </a:lnSpc>
            </a:pPr>
            <a:r>
              <a:rPr lang="en-US" sz="2640" b="1" dirty="0"/>
              <a:t>LinkedIn Profiles </a:t>
            </a:r>
          </a:p>
          <a:p>
            <a:pPr>
              <a:lnSpc>
                <a:spcPct val="150000"/>
              </a:lnSpc>
            </a:pPr>
            <a:r>
              <a:rPr lang="en-US" sz="2640" b="1" dirty="0" err="1"/>
              <a:t>Flipkart</a:t>
            </a:r>
            <a:r>
              <a:rPr lang="en-US" sz="2640" b="1" dirty="0"/>
              <a:t> Transactions</a:t>
            </a:r>
          </a:p>
          <a:p>
            <a:pPr>
              <a:lnSpc>
                <a:spcPct val="150000"/>
              </a:lnSpc>
            </a:pPr>
            <a:r>
              <a:rPr lang="en-US" sz="2640" b="1" dirty="0"/>
              <a:t>Your E-mails</a:t>
            </a:r>
            <a:endParaRPr lang="en-US" sz="2640" dirty="0"/>
          </a:p>
          <a:p>
            <a:pPr>
              <a:lnSpc>
                <a:spcPct val="150000"/>
              </a:lnSpc>
            </a:pPr>
            <a:r>
              <a:rPr lang="en-US" sz="2640" b="1" dirty="0"/>
              <a:t>Earth Pixels</a:t>
            </a:r>
            <a:endParaRPr lang="en-US" sz="2640" dirty="0"/>
          </a:p>
          <a:p>
            <a:pPr>
              <a:lnSpc>
                <a:spcPct val="150000"/>
              </a:lnSpc>
            </a:pPr>
            <a:r>
              <a:rPr lang="en-US" sz="2640" b="1" dirty="0"/>
              <a:t>Gene Sequences</a:t>
            </a:r>
            <a:endParaRPr lang="en-US" sz="2640" dirty="0"/>
          </a:p>
        </p:txBody>
      </p:sp>
      <p:sp>
        <p:nvSpPr>
          <p:cNvPr id="6" name="Cloud 5"/>
          <p:cNvSpPr/>
          <p:nvPr/>
        </p:nvSpPr>
        <p:spPr>
          <a:xfrm>
            <a:off x="792481" y="1416925"/>
            <a:ext cx="3548790" cy="4415496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59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/>
          <p:cNvSpPr/>
          <p:nvPr/>
        </p:nvSpPr>
        <p:spPr>
          <a:xfrm>
            <a:off x="792481" y="1416925"/>
            <a:ext cx="3548790" cy="4415496"/>
          </a:xfrm>
          <a:prstGeom prst="clou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245" y="45720"/>
            <a:ext cx="10785715" cy="914400"/>
          </a:xfrm>
        </p:spPr>
        <p:txBody>
          <a:bodyPr>
            <a:normAutofit/>
          </a:bodyPr>
          <a:lstStyle/>
          <a:p>
            <a:r>
              <a:rPr lang="en-US" dirty="0"/>
              <a:t>Labeled </a:t>
            </a:r>
            <a:r>
              <a:rPr lang="en-US"/>
              <a:t>Data : Supervised Learning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815840" y="1231901"/>
            <a:ext cx="6309360" cy="46640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40" b="1" dirty="0"/>
              <a:t>Web Pages </a:t>
            </a:r>
            <a:r>
              <a:rPr lang="en-US" sz="2640" dirty="0">
                <a:sym typeface="Wingdings"/>
              </a:rPr>
              <a:t> {Spam | Not-Spam}</a:t>
            </a:r>
            <a:endParaRPr lang="en-US" sz="2640" dirty="0"/>
          </a:p>
          <a:p>
            <a:pPr>
              <a:lnSpc>
                <a:spcPct val="150000"/>
              </a:lnSpc>
            </a:pPr>
            <a:r>
              <a:rPr lang="en-US" sz="2640" b="1" dirty="0"/>
              <a:t>YouTube Videos </a:t>
            </a:r>
            <a:r>
              <a:rPr lang="en-US" sz="2640" dirty="0">
                <a:sym typeface="Wingdings"/>
              </a:rPr>
              <a:t> { Cartoon | not}</a:t>
            </a:r>
            <a:endParaRPr lang="en-US" sz="2640" dirty="0"/>
          </a:p>
          <a:p>
            <a:pPr>
              <a:lnSpc>
                <a:spcPct val="150000"/>
              </a:lnSpc>
            </a:pPr>
            <a:r>
              <a:rPr lang="en-US" sz="2640" b="1" dirty="0"/>
              <a:t>LinkedIn Profiles </a:t>
            </a:r>
            <a:r>
              <a:rPr lang="en-US" sz="2640" dirty="0">
                <a:sym typeface="Wingdings"/>
              </a:rPr>
              <a:t> { Job | not-Job}</a:t>
            </a:r>
            <a:endParaRPr lang="en-US" sz="2640" dirty="0"/>
          </a:p>
          <a:p>
            <a:pPr>
              <a:lnSpc>
                <a:spcPct val="150000"/>
              </a:lnSpc>
            </a:pPr>
            <a:r>
              <a:rPr lang="en-US" sz="2640" b="1" dirty="0" err="1"/>
              <a:t>Flipkart</a:t>
            </a:r>
            <a:r>
              <a:rPr lang="en-US" sz="2640" b="1" dirty="0"/>
              <a:t> Transactions </a:t>
            </a:r>
            <a:r>
              <a:rPr lang="en-US" sz="2640" dirty="0">
                <a:sym typeface="Wingdings"/>
              </a:rPr>
              <a:t> {Churn | not}</a:t>
            </a:r>
            <a:endParaRPr lang="en-US" sz="2640" dirty="0"/>
          </a:p>
          <a:p>
            <a:pPr>
              <a:lnSpc>
                <a:spcPct val="150000"/>
              </a:lnSpc>
            </a:pPr>
            <a:r>
              <a:rPr lang="en-US" sz="2640" b="1" dirty="0"/>
              <a:t>Your E-mails </a:t>
            </a:r>
            <a:r>
              <a:rPr lang="en-US" sz="2640" dirty="0">
                <a:sym typeface="Wingdings"/>
              </a:rPr>
              <a:t> {Main | Promo | Spam}</a:t>
            </a:r>
            <a:endParaRPr lang="en-US" sz="2640" dirty="0"/>
          </a:p>
          <a:p>
            <a:pPr>
              <a:lnSpc>
                <a:spcPct val="150000"/>
              </a:lnSpc>
            </a:pPr>
            <a:r>
              <a:rPr lang="en-US" sz="2640" b="1" dirty="0"/>
              <a:t>Earth Pixels </a:t>
            </a:r>
            <a:r>
              <a:rPr lang="en-US" sz="2640" dirty="0">
                <a:sym typeface="Wingdings"/>
              </a:rPr>
              <a:t> {Land | Water | Crop}</a:t>
            </a:r>
            <a:endParaRPr lang="en-US" sz="2640" dirty="0"/>
          </a:p>
          <a:p>
            <a:pPr>
              <a:lnSpc>
                <a:spcPct val="150000"/>
              </a:lnSpc>
            </a:pPr>
            <a:r>
              <a:rPr lang="en-US" sz="2640" b="1" dirty="0"/>
              <a:t>Gene Sequences </a:t>
            </a:r>
            <a:r>
              <a:rPr lang="en-US" sz="2640" dirty="0">
                <a:sym typeface="Wingdings"/>
              </a:rPr>
              <a:t> {Cancer | not}</a:t>
            </a:r>
            <a:endParaRPr lang="en-US" sz="2640" dirty="0"/>
          </a:p>
        </p:txBody>
      </p:sp>
      <p:sp>
        <p:nvSpPr>
          <p:cNvPr id="7" name="Cloud 6"/>
          <p:cNvSpPr/>
          <p:nvPr/>
        </p:nvSpPr>
        <p:spPr>
          <a:xfrm flipV="1">
            <a:off x="1524000" y="3794760"/>
            <a:ext cx="640080" cy="640080"/>
          </a:xfrm>
          <a:prstGeom prst="cloud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 flipV="1">
            <a:off x="2804160" y="2423160"/>
            <a:ext cx="640080" cy="640080"/>
          </a:xfrm>
          <a:prstGeom prst="cloud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49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'The beginning of wisdom...'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8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icture 2.png"/>
          <p:cNvPicPr>
            <a:picLocks noChangeAspect="1"/>
          </p:cNvPicPr>
          <p:nvPr/>
        </p:nvPicPr>
        <p:blipFill rotWithShape="1">
          <a:blip r:embed="rId2"/>
          <a:srcRect l="1293"/>
          <a:stretch/>
        </p:blipFill>
        <p:spPr>
          <a:xfrm>
            <a:off x="6370320" y="15240"/>
            <a:ext cx="5135062" cy="460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411480"/>
            <a:ext cx="3200400" cy="283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/>
          <p:cNvSpPr/>
          <p:nvPr/>
        </p:nvSpPr>
        <p:spPr>
          <a:xfrm>
            <a:off x="4175760" y="3442188"/>
            <a:ext cx="3931920" cy="3187212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" y="3442188"/>
            <a:ext cx="3200400" cy="283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loud 8"/>
          <p:cNvSpPr/>
          <p:nvPr/>
        </p:nvSpPr>
        <p:spPr>
          <a:xfrm flipV="1">
            <a:off x="5920512" y="4035478"/>
            <a:ext cx="635736" cy="367756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 flipV="1">
            <a:off x="5005055" y="4521784"/>
            <a:ext cx="635736" cy="367756"/>
          </a:xfrm>
          <a:prstGeom prst="cloud">
            <a:avLst/>
          </a:prstGeom>
          <a:solidFill>
            <a:srgbClr val="FFF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/>
          <p:cNvSpPr/>
          <p:nvPr/>
        </p:nvSpPr>
        <p:spPr>
          <a:xfrm flipV="1">
            <a:off x="7093687" y="4668039"/>
            <a:ext cx="635736" cy="367756"/>
          </a:xfrm>
          <a:prstGeom prst="cloud">
            <a:avLst/>
          </a:prstGeom>
          <a:solidFill>
            <a:srgbClr val="00B05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/>
          <p:cNvSpPr/>
          <p:nvPr/>
        </p:nvSpPr>
        <p:spPr>
          <a:xfrm flipV="1">
            <a:off x="4813610" y="5374326"/>
            <a:ext cx="635736" cy="367756"/>
          </a:xfrm>
          <a:prstGeom prst="cloud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/>
          <p:cNvSpPr/>
          <p:nvPr/>
        </p:nvSpPr>
        <p:spPr>
          <a:xfrm flipV="1">
            <a:off x="5629656" y="5906022"/>
            <a:ext cx="635736" cy="367756"/>
          </a:xfrm>
          <a:prstGeom prst="cloud">
            <a:avLst/>
          </a:prstGeom>
          <a:solidFill>
            <a:srgbClr val="FF40FF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oud 15"/>
          <p:cNvSpPr/>
          <p:nvPr/>
        </p:nvSpPr>
        <p:spPr>
          <a:xfrm flipV="1">
            <a:off x="6165286" y="5138922"/>
            <a:ext cx="635736" cy="367756"/>
          </a:xfrm>
          <a:prstGeom prst="cloud">
            <a:avLst/>
          </a:prstGeom>
          <a:solidFill>
            <a:srgbClr val="5064A7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3"/>
          </p:cNvCxnSpPr>
          <p:nvPr/>
        </p:nvCxnSpPr>
        <p:spPr>
          <a:xfrm>
            <a:off x="4084321" y="1828801"/>
            <a:ext cx="1238603" cy="239055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3"/>
            <a:endCxn id="11" idx="2"/>
          </p:cNvCxnSpPr>
          <p:nvPr/>
        </p:nvCxnSpPr>
        <p:spPr>
          <a:xfrm flipV="1">
            <a:off x="4084320" y="4705661"/>
            <a:ext cx="922706" cy="153847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14" idx="2"/>
          </p:cNvCxnSpPr>
          <p:nvPr/>
        </p:nvCxnSpPr>
        <p:spPr>
          <a:xfrm>
            <a:off x="4084321" y="4859508"/>
            <a:ext cx="731262" cy="698695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rapezoid 23"/>
          <p:cNvSpPr/>
          <p:nvPr/>
        </p:nvSpPr>
        <p:spPr>
          <a:xfrm rot="5400000">
            <a:off x="8754526" y="4996084"/>
            <a:ext cx="1435718" cy="1297530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700" b="1" dirty="0"/>
              <a:t>Model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10121151" y="4618969"/>
            <a:ext cx="280855" cy="1025880"/>
          </a:xfrm>
          <a:prstGeom prst="bentConnector2">
            <a:avLst/>
          </a:prstGeom>
          <a:ln w="19050"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0"/>
            <a:endCxn id="24" idx="2"/>
          </p:cNvCxnSpPr>
          <p:nvPr/>
        </p:nvCxnSpPr>
        <p:spPr>
          <a:xfrm>
            <a:off x="6800492" y="5322800"/>
            <a:ext cx="2023128" cy="322050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0"/>
            <a:endCxn id="24" idx="2"/>
          </p:cNvCxnSpPr>
          <p:nvPr/>
        </p:nvCxnSpPr>
        <p:spPr>
          <a:xfrm>
            <a:off x="7728894" y="4851915"/>
            <a:ext cx="1094726" cy="792934"/>
          </a:xfrm>
          <a:prstGeom prst="straightConnector1">
            <a:avLst/>
          </a:prstGeom>
          <a:ln w="19050"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504" y="18353"/>
            <a:ext cx="10515600" cy="1017832"/>
          </a:xfrm>
        </p:spPr>
        <p:txBody>
          <a:bodyPr/>
          <a:lstStyle/>
          <a:p>
            <a:r>
              <a:rPr lang="en-US" dirty="0"/>
              <a:t>Supervised Learning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12" y="1264295"/>
            <a:ext cx="2362826" cy="1664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87638" y="1264295"/>
            <a:ext cx="1639445" cy="615553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  <a:prstDash val="dash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</a:rPr>
              <a:t>Collect Raw (Input)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0250" y="2359626"/>
            <a:ext cx="2373666" cy="615553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  <a:prstDash val="dash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</a:rPr>
              <a:t>Engineer “</a:t>
            </a:r>
            <a:r>
              <a:rPr lang="en-US" sz="1700" b="1" i="1" dirty="0">
                <a:solidFill>
                  <a:srgbClr val="FFFFFF"/>
                </a:solidFill>
              </a:rPr>
              <a:t>Predictive</a:t>
            </a:r>
            <a:r>
              <a:rPr lang="en-US" sz="1700" dirty="0">
                <a:solidFill>
                  <a:srgbClr val="FFFFFF"/>
                </a:solidFill>
              </a:rPr>
              <a:t>” features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59973" y="1892721"/>
            <a:ext cx="0" cy="45935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23335" y="3449255"/>
            <a:ext cx="2030305" cy="646331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  <a:prstDash val="dash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“</a:t>
            </a:r>
            <a:r>
              <a:rPr lang="en-US" b="1" dirty="0">
                <a:solidFill>
                  <a:srgbClr val="FFFFFF"/>
                </a:solidFill>
              </a:rPr>
              <a:t>Train</a:t>
            </a:r>
            <a:r>
              <a:rPr lang="en-US" dirty="0">
                <a:solidFill>
                  <a:srgbClr val="FFFFFF"/>
                </a:solidFill>
              </a:rPr>
              <a:t>” an ML “Model”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221988" y="1945165"/>
            <a:ext cx="0" cy="149408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hape 26"/>
          <p:cNvCxnSpPr/>
          <p:nvPr/>
        </p:nvCxnSpPr>
        <p:spPr>
          <a:xfrm>
            <a:off x="6231197" y="2701185"/>
            <a:ext cx="259013" cy="725502"/>
          </a:xfrm>
          <a:prstGeom prst="bentConnector2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853640" y="3772421"/>
            <a:ext cx="304800" cy="633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997" y="1306257"/>
            <a:ext cx="2362826" cy="1781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99418" y="1311811"/>
            <a:ext cx="1981580" cy="615553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  <a:prstDash val="dash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rgbClr val="FFFFFF"/>
                </a:solidFill>
              </a:rPr>
              <a:t>Collect (Output) Ground Truth!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58440" y="3466682"/>
            <a:ext cx="2362826" cy="646331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  <a:prstDash val="dash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Model type &amp; complexity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44774" y="5444982"/>
            <a:ext cx="2776492" cy="646331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  <a:prstDash val="dash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Evaluate, Iterate, Improve Model</a:t>
            </a:r>
          </a:p>
        </p:txBody>
      </p:sp>
      <p:cxnSp>
        <p:nvCxnSpPr>
          <p:cNvPr id="21" name="Curved Connector 32"/>
          <p:cNvCxnSpPr/>
          <p:nvPr/>
        </p:nvCxnSpPr>
        <p:spPr>
          <a:xfrm rot="16200000" flipH="1">
            <a:off x="7414027" y="3725988"/>
            <a:ext cx="1339389" cy="2098598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866341" y="5258256"/>
            <a:ext cx="2319293" cy="92333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  <a:prstDash val="dash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Deploy Model. Make Predictions on Unlabeled data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7185634" y="5719921"/>
            <a:ext cx="565859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Picture 2.png"/>
          <p:cNvPicPr>
            <a:picLocks noChangeAspect="1"/>
          </p:cNvPicPr>
          <p:nvPr/>
        </p:nvPicPr>
        <p:blipFill>
          <a:blip r:embed="rId4"/>
          <a:srcRect l="34640"/>
          <a:stretch>
            <a:fillRect/>
          </a:stretch>
        </p:blipFill>
        <p:spPr>
          <a:xfrm>
            <a:off x="2446814" y="3466682"/>
            <a:ext cx="2027390" cy="274495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4430589" y="5719921"/>
            <a:ext cx="435752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00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7" grpId="0" animBg="1"/>
      <p:bldP spid="18" grpId="0" animBg="1"/>
      <p:bldP spid="20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5765"/>
          </a:xfrm>
        </p:spPr>
        <p:txBody>
          <a:bodyPr/>
          <a:lstStyle/>
          <a:p>
            <a:r>
              <a:rPr lang="en-US" dirty="0"/>
              <a:t>Supervised Learning Paradigms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941"/>
            <a:ext cx="10515600" cy="476502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sz="3200" b="1" dirty="0"/>
              <a:t>Regression</a:t>
            </a:r>
          </a:p>
          <a:p>
            <a:pPr lvl="1">
              <a:lnSpc>
                <a:spcPct val="100000"/>
              </a:lnSpc>
              <a:buFont typeface="Arial" charset="0"/>
              <a:buChar char="•"/>
            </a:pPr>
            <a:r>
              <a:rPr lang="en-US" sz="2800" dirty="0"/>
              <a:t>Predict a </a:t>
            </a:r>
            <a:r>
              <a:rPr lang="en-US" sz="2800" b="1" dirty="0">
                <a:solidFill>
                  <a:srgbClr val="FF0000"/>
                </a:solidFill>
              </a:rPr>
              <a:t>numerical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VALUE</a:t>
            </a:r>
            <a:r>
              <a:rPr lang="en-US" sz="2800" dirty="0"/>
              <a:t>.</a:t>
            </a: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sz="3200" b="1" dirty="0"/>
              <a:t>Classification</a:t>
            </a:r>
          </a:p>
          <a:p>
            <a:pPr lvl="1">
              <a:lnSpc>
                <a:spcPct val="100000"/>
              </a:lnSpc>
              <a:buFont typeface="Arial" charset="0"/>
              <a:buChar char="•"/>
            </a:pPr>
            <a:r>
              <a:rPr lang="en-US" sz="2800" dirty="0"/>
              <a:t>Predict a </a:t>
            </a:r>
            <a:r>
              <a:rPr lang="en-US" sz="2800" b="1" dirty="0">
                <a:solidFill>
                  <a:srgbClr val="FF0000"/>
                </a:solidFill>
              </a:rPr>
              <a:t>categorical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CLASS</a:t>
            </a:r>
            <a:r>
              <a:rPr lang="en-US" sz="2800" dirty="0"/>
              <a:t>.</a:t>
            </a: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sz="3200" b="1" dirty="0"/>
              <a:t>Recommendation</a:t>
            </a:r>
          </a:p>
          <a:p>
            <a:pPr lvl="1">
              <a:lnSpc>
                <a:spcPct val="100000"/>
              </a:lnSpc>
              <a:buFont typeface="Arial" charset="0"/>
              <a:buChar char="•"/>
            </a:pPr>
            <a:r>
              <a:rPr lang="en-US" sz="2800" dirty="0"/>
              <a:t>Predict user </a:t>
            </a:r>
            <a:r>
              <a:rPr lang="en-US" sz="2800" b="1" dirty="0">
                <a:solidFill>
                  <a:srgbClr val="FF0000"/>
                </a:solidFill>
              </a:rPr>
              <a:t>PREFERENCE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from a </a:t>
            </a:r>
            <a:r>
              <a:rPr lang="en-US" sz="2800" b="1" dirty="0">
                <a:solidFill>
                  <a:srgbClr val="FF0000"/>
                </a:solidFill>
              </a:rPr>
              <a:t>large pool </a:t>
            </a:r>
            <a:r>
              <a:rPr lang="en-US" sz="2800" dirty="0"/>
              <a:t>of options.</a:t>
            </a:r>
          </a:p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en-US" sz="3200" b="1" dirty="0"/>
              <a:t>Retrieval</a:t>
            </a:r>
          </a:p>
          <a:p>
            <a:pPr lvl="1">
              <a:lnSpc>
                <a:spcPct val="100000"/>
              </a:lnSpc>
              <a:buFont typeface="Arial" charset="0"/>
              <a:buChar char="•"/>
            </a:pPr>
            <a:r>
              <a:rPr lang="en-US" sz="2800" dirty="0"/>
              <a:t>Predict </a:t>
            </a:r>
            <a:r>
              <a:rPr lang="en-US" sz="2800" b="1" dirty="0"/>
              <a:t>RELEVANCE</a:t>
            </a:r>
            <a:r>
              <a:rPr lang="en-US" sz="2800" dirty="0"/>
              <a:t> of an </a:t>
            </a:r>
            <a:r>
              <a:rPr lang="en-US" sz="2800" b="1" dirty="0">
                <a:solidFill>
                  <a:srgbClr val="FF0000"/>
                </a:solidFill>
              </a:rPr>
              <a:t>entity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to a “</a:t>
            </a:r>
            <a:r>
              <a:rPr lang="en-US" sz="2800" b="1" dirty="0">
                <a:solidFill>
                  <a:srgbClr val="FF0000"/>
                </a:solidFill>
              </a:rPr>
              <a:t>query</a:t>
            </a:r>
            <a:r>
              <a:rPr lang="en-US" sz="2800" dirty="0"/>
              <a:t>”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510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935" y="0"/>
            <a:ext cx="10515600" cy="989045"/>
          </a:xfrm>
        </p:spPr>
        <p:txBody>
          <a:bodyPr vert="horz" lIns="457200" tIns="45720" rIns="91440" bIns="45720" rtlCol="0" anchor="ctr">
            <a:noAutofit/>
          </a:bodyPr>
          <a:lstStyle/>
          <a:p>
            <a:r>
              <a:rPr lang="en-US" sz="3600" dirty="0"/>
              <a:t>Which Supervised Learning Problem is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5616"/>
            <a:ext cx="10515600" cy="5337111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Does this MRI scan show Cancer?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What will this stock value be tomorrow?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How much credit limit should I give a customer X?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Is customer X about to Churn?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What activity (</a:t>
            </a:r>
            <a:r>
              <a:rPr lang="en-US" i="1" dirty="0"/>
              <a:t>stealing</a:t>
            </a:r>
            <a:r>
              <a:rPr lang="en-US" dirty="0"/>
              <a:t> or </a:t>
            </a:r>
            <a:r>
              <a:rPr lang="en-US" i="1" dirty="0"/>
              <a:t>shopping</a:t>
            </a:r>
            <a:r>
              <a:rPr lang="en-US" dirty="0"/>
              <a:t>) is user doing in a Video?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What objects (</a:t>
            </a:r>
            <a:r>
              <a:rPr lang="en-US" i="1" dirty="0"/>
              <a:t>car, tree, horse, …</a:t>
            </a:r>
            <a:r>
              <a:rPr lang="en-US" dirty="0"/>
              <a:t>) are present in an image?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How many </a:t>
            </a:r>
            <a:r>
              <a:rPr lang="en-US" dirty="0" err="1"/>
              <a:t>iPads</a:t>
            </a:r>
            <a:r>
              <a:rPr lang="en-US" dirty="0"/>
              <a:t> will I sell in Mumbai between April – July?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Is this a positive or negative TWEET about a person/product?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How high the value of my house will go in 3 years?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Which song are you humming the tune of?</a:t>
            </a:r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en-US" dirty="0"/>
              <a:t>Who will be the best match for you (say </a:t>
            </a:r>
            <a:r>
              <a:rPr lang="en-US" dirty="0" err="1"/>
              <a:t>shaadi.com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82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5698"/>
          </a:xfrm>
        </p:spPr>
        <p:txBody>
          <a:bodyPr vert="horz" lIns="457200" tIns="45720" rIns="91440" bIns="45720" rtlCol="0" anchor="ctr">
            <a:noAutofit/>
          </a:bodyPr>
          <a:lstStyle/>
          <a:p>
            <a:r>
              <a:rPr lang="en-US" sz="3600" dirty="0"/>
              <a:t>Which Supervised Learning Problem is this?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296954"/>
            <a:ext cx="10515600" cy="54024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Which crop is best for this soil/weather?</a:t>
            </a:r>
          </a:p>
          <a:p>
            <a:r>
              <a:rPr lang="en-US" dirty="0">
                <a:solidFill>
                  <a:srgbClr val="000000"/>
                </a:solidFill>
              </a:rPr>
              <a:t>Which position should a Page/Ad be shown for a query?</a:t>
            </a:r>
          </a:p>
          <a:p>
            <a:r>
              <a:rPr lang="en-US" dirty="0">
                <a:solidFill>
                  <a:srgbClr val="000000"/>
                </a:solidFill>
              </a:rPr>
              <a:t>Should the home loan/credit card transaction be approved?</a:t>
            </a:r>
          </a:p>
          <a:p>
            <a:r>
              <a:rPr lang="en-US" dirty="0">
                <a:solidFill>
                  <a:srgbClr val="000000"/>
                </a:solidFill>
              </a:rPr>
              <a:t>Which Video to show next on YouTube?</a:t>
            </a:r>
          </a:p>
          <a:p>
            <a:r>
              <a:rPr lang="en-US" dirty="0">
                <a:solidFill>
                  <a:srgbClr val="000000"/>
                </a:solidFill>
              </a:rPr>
              <a:t>Who might user X connect/follow on LinkedIn/Twitter?</a:t>
            </a:r>
          </a:p>
          <a:p>
            <a:r>
              <a:rPr lang="en-US" dirty="0">
                <a:solidFill>
                  <a:srgbClr val="000000"/>
                </a:solidFill>
              </a:rPr>
              <a:t>Which product the customer will buy next?</a:t>
            </a:r>
          </a:p>
          <a:p>
            <a:r>
              <a:rPr lang="en-US" dirty="0">
                <a:solidFill>
                  <a:srgbClr val="000000"/>
                </a:solidFill>
              </a:rPr>
              <a:t>How much should Android One / iPhone 6 be sold for in India?</a:t>
            </a:r>
          </a:p>
          <a:p>
            <a:r>
              <a:rPr lang="en-US" dirty="0">
                <a:solidFill>
                  <a:srgbClr val="000000"/>
                </a:solidFill>
              </a:rPr>
              <a:t>Which medicine/treatment will cure this disease?</a:t>
            </a:r>
          </a:p>
          <a:p>
            <a:r>
              <a:rPr lang="en-US" dirty="0">
                <a:solidFill>
                  <a:srgbClr val="000000"/>
                </a:solidFill>
              </a:rPr>
              <a:t>Who will be the right person (resume) for this Job (JD)?</a:t>
            </a:r>
          </a:p>
          <a:p>
            <a:r>
              <a:rPr lang="en-US" dirty="0">
                <a:solidFill>
                  <a:srgbClr val="000000"/>
                </a:solidFill>
              </a:rPr>
              <a:t>What movies customer X might be interested in?</a:t>
            </a:r>
          </a:p>
        </p:txBody>
      </p:sp>
    </p:spTree>
    <p:extLst>
      <p:ext uri="{BB962C8B-B14F-4D97-AF65-F5344CB8AC3E}">
        <p14:creationId xmlns:p14="http://schemas.microsoft.com/office/powerpoint/2010/main" val="84339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22480" y="1008698"/>
            <a:ext cx="9547041" cy="4508182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Course Overview</a:t>
            </a:r>
            <a:br>
              <a:rPr lang="en-US" sz="7200" b="1" dirty="0"/>
            </a:br>
            <a:br>
              <a:rPr lang="en-US" sz="7200" b="1" dirty="0"/>
            </a:b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56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17037"/>
          </a:xfrm>
        </p:spPr>
        <p:txBody>
          <a:bodyPr/>
          <a:lstStyle/>
          <a:p>
            <a:r>
              <a:rPr lang="en-US" dirty="0"/>
              <a:t>Goals of this Course!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78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Getting an A in this course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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To become (or think like) a Data Scientist!</a:t>
            </a:r>
          </a:p>
          <a:p>
            <a:r>
              <a:rPr lang="en-US" dirty="0">
                <a:solidFill>
                  <a:schemeClr val="tx1"/>
                </a:solidFill>
              </a:rPr>
              <a:t>Intuitive and Conceptual understanding of ML algorithms</a:t>
            </a:r>
          </a:p>
          <a:p>
            <a:r>
              <a:rPr lang="en-US" dirty="0">
                <a:solidFill>
                  <a:schemeClr val="tx1"/>
                </a:solidFill>
              </a:rPr>
              <a:t>Holistic and Practical frame of thinking about Analytics</a:t>
            </a:r>
          </a:p>
          <a:p>
            <a:r>
              <a:rPr lang="en-US" dirty="0">
                <a:solidFill>
                  <a:schemeClr val="tx1"/>
                </a:solidFill>
              </a:rPr>
              <a:t>Connect Data, Domain Knowledge, Business Problem, and ML</a:t>
            </a:r>
          </a:p>
          <a:p>
            <a:r>
              <a:rPr lang="en-US" dirty="0">
                <a:solidFill>
                  <a:schemeClr val="tx1"/>
                </a:solidFill>
              </a:rPr>
              <a:t>Understand the end-to-end Modeling Process</a:t>
            </a:r>
          </a:p>
          <a:p>
            <a:r>
              <a:rPr lang="en-US" dirty="0">
                <a:solidFill>
                  <a:schemeClr val="tx1"/>
                </a:solidFill>
              </a:rPr>
              <a:t>Hands-on experience in building Supervised Learning Models</a:t>
            </a:r>
          </a:p>
          <a:p>
            <a:r>
              <a:rPr lang="en-US" dirty="0">
                <a:solidFill>
                  <a:schemeClr val="tx1"/>
                </a:solidFill>
              </a:rPr>
              <a:t>Contribute to Analytics problems at your work place!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35698"/>
          </a:xfrm>
        </p:spPr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b="1" dirty="0"/>
              <a:t>5%</a:t>
            </a:r>
            <a:r>
              <a:rPr lang="en-US" sz="3200" dirty="0"/>
              <a:t>: </a:t>
            </a:r>
            <a:r>
              <a:rPr lang="en-US" sz="3200" b="1" dirty="0"/>
              <a:t>Class participation</a:t>
            </a:r>
          </a:p>
          <a:p>
            <a:pPr lvl="1"/>
            <a:r>
              <a:rPr lang="en-US" sz="2800" dirty="0"/>
              <a:t>Ask/Answer lots of questions!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/>
              <a:t>50%: Hands-on Assignments</a:t>
            </a:r>
          </a:p>
          <a:p>
            <a:pPr lvl="1"/>
            <a:r>
              <a:rPr lang="en-US" sz="2800" dirty="0"/>
              <a:t>Working with real data and building models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/>
              <a:t>45%: </a:t>
            </a:r>
            <a:r>
              <a:rPr lang="en-US" sz="3200" b="1"/>
              <a:t>Final Exam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7658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ayKurzweil_2014-480p-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599" y="49213"/>
            <a:ext cx="11531601" cy="1143000"/>
          </a:xfrm>
        </p:spPr>
        <p:txBody>
          <a:bodyPr/>
          <a:lstStyle/>
          <a:p>
            <a:pPr algn="ctr"/>
            <a:r>
              <a:rPr lang="en-US" dirty="0"/>
              <a:t>The Beginning of Wisdom…</a:t>
            </a:r>
            <a:endParaRPr lang="en-US" b="0" dirty="0"/>
          </a:p>
        </p:txBody>
      </p:sp>
      <p:sp>
        <p:nvSpPr>
          <p:cNvPr id="3" name="Rounded Rectangle 2"/>
          <p:cNvSpPr/>
          <p:nvPr/>
        </p:nvSpPr>
        <p:spPr>
          <a:xfrm>
            <a:off x="1853596" y="2174203"/>
            <a:ext cx="8887074" cy="2853205"/>
          </a:xfrm>
          <a:prstGeom prst="roundRect">
            <a:avLst/>
          </a:prstGeom>
          <a:solidFill>
            <a:srgbClr val="00204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 Most elementary and valuable statement in Science – the beginning of Wisdom is – </a:t>
            </a:r>
          </a:p>
          <a:p>
            <a:pPr algn="ctr"/>
            <a:endParaRPr lang="en-US" sz="3200" dirty="0"/>
          </a:p>
          <a:p>
            <a:pPr algn="ctr"/>
            <a:r>
              <a:rPr lang="en-US" sz="4000" dirty="0"/>
              <a:t>“</a:t>
            </a:r>
            <a:r>
              <a:rPr lang="en-US" sz="4000" b="1" dirty="0"/>
              <a:t>I do not know!</a:t>
            </a:r>
            <a:r>
              <a:rPr lang="en-US" sz="4000" dirty="0"/>
              <a:t>”  </a:t>
            </a:r>
          </a:p>
        </p:txBody>
      </p:sp>
    </p:spTree>
    <p:extLst>
      <p:ext uri="{BB962C8B-B14F-4D97-AF65-F5344CB8AC3E}">
        <p14:creationId xmlns:p14="http://schemas.microsoft.com/office/powerpoint/2010/main" val="59415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Evolution of Technology…</a:t>
            </a:r>
            <a:br>
              <a:rPr lang="en-US" sz="6600" dirty="0"/>
            </a:br>
            <a:br>
              <a:rPr lang="en-US" sz="6600" dirty="0"/>
            </a:br>
            <a:r>
              <a:rPr lang="en-US" sz="6600" b="1" dirty="0">
                <a:solidFill>
                  <a:srgbClr val="C00000"/>
                </a:solidFill>
              </a:rPr>
              <a:t>THEN</a:t>
            </a:r>
            <a:r>
              <a:rPr lang="en-US" sz="6600" dirty="0">
                <a:solidFill>
                  <a:srgbClr val="C00000"/>
                </a:solidFill>
              </a:rPr>
              <a:t> </a:t>
            </a:r>
            <a:r>
              <a:rPr lang="en-US" sz="6600" dirty="0">
                <a:sym typeface="Wingdings"/>
              </a:rPr>
              <a:t></a:t>
            </a:r>
            <a:r>
              <a:rPr lang="en-US" sz="6600" dirty="0"/>
              <a:t> </a:t>
            </a:r>
            <a:r>
              <a:rPr lang="en-US" sz="6600" b="1" dirty="0">
                <a:solidFill>
                  <a:srgbClr val="C00000"/>
                </a:solidFill>
              </a:rPr>
              <a:t>NOW</a:t>
            </a:r>
            <a:endParaRPr lang="en-US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1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Our Technology…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600" y="2183416"/>
            <a:ext cx="11247120" cy="305861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200" dirty="0">
                <a:solidFill>
                  <a:schemeClr val="bg1"/>
                </a:solidFill>
              </a:rPr>
              <a:t>“Our </a:t>
            </a:r>
            <a:r>
              <a:rPr lang="en-US" sz="4200" b="1" dirty="0">
                <a:solidFill>
                  <a:srgbClr val="FFFF00"/>
                </a:solidFill>
              </a:rPr>
              <a:t>technology</a:t>
            </a:r>
            <a:r>
              <a:rPr lang="en-US" sz="4200" dirty="0">
                <a:solidFill>
                  <a:schemeClr val="bg1"/>
                </a:solidFill>
              </a:rPr>
              <a:t>, our machines, is </a:t>
            </a:r>
            <a:r>
              <a:rPr lang="en-US" sz="4200" b="1" dirty="0">
                <a:solidFill>
                  <a:srgbClr val="FFFF00"/>
                </a:solidFill>
              </a:rPr>
              <a:t>part of our humanity</a:t>
            </a:r>
            <a:r>
              <a:rPr lang="en-US" sz="4200" dirty="0">
                <a:solidFill>
                  <a:schemeClr val="bg1"/>
                </a:solidFill>
              </a:rPr>
              <a:t>. We created them to </a:t>
            </a:r>
            <a:r>
              <a:rPr lang="en-US" sz="4200" b="1" dirty="0">
                <a:solidFill>
                  <a:srgbClr val="FFFF00"/>
                </a:solidFill>
              </a:rPr>
              <a:t>extend ourselves</a:t>
            </a:r>
            <a:r>
              <a:rPr lang="en-US" sz="4200" b="1" dirty="0">
                <a:solidFill>
                  <a:schemeClr val="bg1"/>
                </a:solidFill>
              </a:rPr>
              <a:t>, </a:t>
            </a:r>
            <a:r>
              <a:rPr lang="en-US" sz="4200" dirty="0">
                <a:solidFill>
                  <a:schemeClr val="bg1"/>
                </a:solidFill>
              </a:rPr>
              <a:t>and that is what is </a:t>
            </a:r>
            <a:r>
              <a:rPr lang="en-US" sz="4200" b="1" dirty="0">
                <a:solidFill>
                  <a:srgbClr val="FFFF00"/>
                </a:solidFill>
              </a:rPr>
              <a:t>unique</a:t>
            </a:r>
            <a:r>
              <a:rPr lang="en-US" sz="4200" dirty="0">
                <a:solidFill>
                  <a:schemeClr val="bg1"/>
                </a:solidFill>
              </a:rPr>
              <a:t> about human beings!”.</a:t>
            </a:r>
            <a:endParaRPr lang="en-US" sz="4000" dirty="0">
              <a:solidFill>
                <a:schemeClr val="bg1"/>
              </a:solidFill>
            </a:endParaRPr>
          </a:p>
          <a:p>
            <a:pPr algn="r"/>
            <a:r>
              <a:rPr lang="en-US" sz="4000" dirty="0">
                <a:solidFill>
                  <a:schemeClr val="bg1"/>
                </a:solidFill>
              </a:rPr>
              <a:t>-- </a:t>
            </a:r>
            <a:r>
              <a:rPr lang="en-US" sz="4000" i="1" dirty="0">
                <a:solidFill>
                  <a:schemeClr val="bg1"/>
                </a:solidFill>
              </a:rPr>
              <a:t>Ray Kurzweil</a:t>
            </a:r>
          </a:p>
        </p:txBody>
      </p:sp>
    </p:spTree>
    <p:extLst>
      <p:ext uri="{BB962C8B-B14F-4D97-AF65-F5344CB8AC3E}">
        <p14:creationId xmlns:p14="http://schemas.microsoft.com/office/powerpoint/2010/main" val="477745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1430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Evolution of </a:t>
            </a:r>
            <a:r>
              <a:rPr lang="en-US" sz="48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Tools…</a:t>
            </a:r>
            <a:endParaRPr lang="en-US" sz="4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957" y="1680884"/>
            <a:ext cx="2821980" cy="454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782" y="1680884"/>
            <a:ext cx="3962399" cy="454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579" y="1680883"/>
            <a:ext cx="4546706" cy="454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46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1610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Evolution of </a:t>
            </a:r>
            <a:r>
              <a:rPr lang="en-US" sz="4800" dirty="0">
                <a:solidFill>
                  <a:schemeClr val="accent2"/>
                </a:solidFill>
                <a:latin typeface="Calibri Light" charset="0"/>
                <a:ea typeface="Calibri Light" charset="0"/>
                <a:cs typeface="Calibri Light" charset="0"/>
              </a:rPr>
              <a:t>Sensors…</a:t>
            </a:r>
            <a:endParaRPr lang="en-US" sz="4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7700" y="1640542"/>
            <a:ext cx="3617194" cy="458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471" y="1640542"/>
            <a:ext cx="3617194" cy="458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242" y="1640541"/>
            <a:ext cx="3617194" cy="4580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86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|1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16642</TotalTime>
  <Words>1932</Words>
  <Application>Microsoft Office PowerPoint</Application>
  <PresentationFormat>Widescreen</PresentationFormat>
  <Paragraphs>357</Paragraphs>
  <Slides>48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Arial Narrow</vt:lpstr>
      <vt:lpstr>Calibri</vt:lpstr>
      <vt:lpstr>Calibri Light</vt:lpstr>
      <vt:lpstr>Helvetica Neue</vt:lpstr>
      <vt:lpstr>Wingdings</vt:lpstr>
      <vt:lpstr>Office Theme</vt:lpstr>
      <vt:lpstr>1_Office Theme</vt:lpstr>
      <vt:lpstr>3_Office Theme</vt:lpstr>
      <vt:lpstr>6_Office Theme</vt:lpstr>
      <vt:lpstr>Data Mining 2 Supervised Learning</vt:lpstr>
      <vt:lpstr>Three I’s that make a great product!</vt:lpstr>
      <vt:lpstr>Three aspects of Data Analytics</vt:lpstr>
      <vt:lpstr>PowerPoint Presentation</vt:lpstr>
      <vt:lpstr>The Beginning of Wisdom…</vt:lpstr>
      <vt:lpstr>Evolution of Technology…  THEN  NOW</vt:lpstr>
      <vt:lpstr>Our Technology…</vt:lpstr>
      <vt:lpstr>Evolution of Tools…</vt:lpstr>
      <vt:lpstr>Evolution of Sensors…</vt:lpstr>
      <vt:lpstr>Evolution of Computing…</vt:lpstr>
      <vt:lpstr>Evolution of  Intelligent Machines…</vt:lpstr>
      <vt:lpstr>AI has come a long way… </vt:lpstr>
      <vt:lpstr>Scientific Goals of Machine Learning  What is the nature of Mind?</vt:lpstr>
      <vt:lpstr>What is the nature of Mind?</vt:lpstr>
      <vt:lpstr>What is Intelligence?</vt:lpstr>
      <vt:lpstr>What is “Understanding”?</vt:lpstr>
      <vt:lpstr>What is the Meaning of “Meaning”?</vt:lpstr>
      <vt:lpstr>How do we transition from…</vt:lpstr>
      <vt:lpstr>A Test of Intelligence?</vt:lpstr>
      <vt:lpstr>Chat-Bots Season!</vt:lpstr>
      <vt:lpstr>Further Readings!</vt:lpstr>
      <vt:lpstr>Further Readings!</vt:lpstr>
      <vt:lpstr>Business goals of  Machine Learning  How to drive Decisions from Data?</vt:lpstr>
      <vt:lpstr>Drowning in Data, Starving for Knowledge  </vt:lpstr>
      <vt:lpstr>How BIG is Big Data?</vt:lpstr>
      <vt:lpstr>  How did we get here?</vt:lpstr>
      <vt:lpstr>Decisions are everywhere!</vt:lpstr>
      <vt:lpstr>PowerPoint Presentation</vt:lpstr>
      <vt:lpstr>   From Data to Decisions…</vt:lpstr>
      <vt:lpstr>Classification Paradigm : What type is it?</vt:lpstr>
      <vt:lpstr>Recommendation Paradigm : Which to Choose?</vt:lpstr>
      <vt:lpstr>Outlier Detection Paradigm : Is this Normal?</vt:lpstr>
      <vt:lpstr>Information Retrieval Paradigm : Query  Docs.</vt:lpstr>
      <vt:lpstr>Key Data Analytics Questions! </vt:lpstr>
      <vt:lpstr>Where is Analytics Heading?</vt:lpstr>
      <vt:lpstr>Machine Learning Paradigms </vt:lpstr>
      <vt:lpstr>Machine Learning Paradigms</vt:lpstr>
      <vt:lpstr>Un-labelled Data : Unsupervised Learning</vt:lpstr>
      <vt:lpstr>Labeled Data : Supervised Learning</vt:lpstr>
      <vt:lpstr>PowerPoint Presentation</vt:lpstr>
      <vt:lpstr>Supervised Learning Process</vt:lpstr>
      <vt:lpstr>Supervised Learning Paradigms</vt:lpstr>
      <vt:lpstr>Which Supervised Learning Problem is this?</vt:lpstr>
      <vt:lpstr>Which Supervised Learning Problem is this?</vt:lpstr>
      <vt:lpstr>Course Overview  </vt:lpstr>
      <vt:lpstr>Goals of this Course!</vt:lpstr>
      <vt:lpstr>Grading Policy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Symbolic Deep Learning</dc:title>
  <dc:creator>Shailesh Kumar</dc:creator>
  <cp:lastModifiedBy>Siddharth Chatterjee</cp:lastModifiedBy>
  <cp:revision>1478</cp:revision>
  <dcterms:created xsi:type="dcterms:W3CDTF">2016-07-13T14:10:23Z</dcterms:created>
  <dcterms:modified xsi:type="dcterms:W3CDTF">2019-12-05T15:07:54Z</dcterms:modified>
</cp:coreProperties>
</file>